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Hoves" charset="1" panose="02000003020000060003"/>
      <p:regular r:id="rId10"/>
    </p:embeddedFont>
    <p:embeddedFont>
      <p:font typeface="TT Hoves Bold" charset="1" panose="02000003020000060003"/>
      <p:regular r:id="rId11"/>
    </p:embeddedFont>
    <p:embeddedFont>
      <p:font typeface="TT Hoves Italics" charset="1" panose="02000003020000060003"/>
      <p:regular r:id="rId12"/>
    </p:embeddedFont>
    <p:embeddedFont>
      <p:font typeface="TT Hoves Bold Italics" charset="1" panose="02000003020000060003"/>
      <p:regular r:id="rId13"/>
    </p:embeddedFont>
    <p:embeddedFont>
      <p:font typeface="Helios" charset="1" panose="020B0504020202020204"/>
      <p:regular r:id="rId14"/>
    </p:embeddedFont>
    <p:embeddedFont>
      <p:font typeface="Helios Bold" charset="1" panose="020B0704020202020204"/>
      <p:regular r:id="rId15"/>
    </p:embeddedFont>
    <p:embeddedFont>
      <p:font typeface="Helios Italics" charset="1" panose="020B0503020202090204"/>
      <p:regular r:id="rId16"/>
    </p:embeddedFont>
    <p:embeddedFont>
      <p:font typeface="Helios Bold Italics" charset="1" panose="020B0703020202090204"/>
      <p:regular r:id="rId17"/>
    </p:embeddedFont>
    <p:embeddedFont>
      <p:font typeface="Futura Display" charset="1" panose="020B0504050904050C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55" Target="slides/slide31.xml" Type="http://schemas.openxmlformats.org/officeDocument/2006/relationships/slide"/><Relationship Id="rId56" Target="slides/slide32.xml" Type="http://schemas.openxmlformats.org/officeDocument/2006/relationships/slide"/><Relationship Id="rId57" Target="slides/slide33.xml" Type="http://schemas.openxmlformats.org/officeDocument/2006/relationships/slide"/><Relationship Id="rId58" Target="slides/slide34.xml" Type="http://schemas.openxmlformats.org/officeDocument/2006/relationships/slide"/><Relationship Id="rId59" Target="slides/slide35.xml" Type="http://schemas.openxmlformats.org/officeDocument/2006/relationships/slide"/><Relationship Id="rId6" Target="fonts/font6.fntdata" Type="http://schemas.openxmlformats.org/officeDocument/2006/relationships/font"/><Relationship Id="rId60" Target="slides/slide36.xml" Type="http://schemas.openxmlformats.org/officeDocument/2006/relationships/slide"/><Relationship Id="rId61" Target="slides/slide3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144000"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t="0" r="-11745" b="0"/>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1028700" y="1005334"/>
            <a:ext cx="340438" cy="400944"/>
          </a:xfrm>
          <a:custGeom>
            <a:avLst/>
            <a:gdLst/>
            <a:ahLst/>
            <a:cxnLst/>
            <a:rect r="r" b="b" t="t" l="l"/>
            <a:pathLst>
              <a:path h="400944" w="340438">
                <a:moveTo>
                  <a:pt x="0" y="0"/>
                </a:moveTo>
                <a:lnTo>
                  <a:pt x="340438" y="0"/>
                </a:lnTo>
                <a:lnTo>
                  <a:pt x="340438" y="400944"/>
                </a:lnTo>
                <a:lnTo>
                  <a:pt x="0" y="400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28700" y="8920183"/>
            <a:ext cx="338117" cy="338117"/>
          </a:xfrm>
          <a:custGeom>
            <a:avLst/>
            <a:gdLst/>
            <a:ahLst/>
            <a:cxnLst/>
            <a:rect r="r" b="b" t="t" l="l"/>
            <a:pathLst>
              <a:path h="338117" w="338117">
                <a:moveTo>
                  <a:pt x="0" y="0"/>
                </a:moveTo>
                <a:lnTo>
                  <a:pt x="338117" y="0"/>
                </a:lnTo>
                <a:lnTo>
                  <a:pt x="338117" y="338117"/>
                </a:lnTo>
                <a:lnTo>
                  <a:pt x="0" y="338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28700" y="2051466"/>
            <a:ext cx="9695791" cy="7271843"/>
          </a:xfrm>
          <a:custGeom>
            <a:avLst/>
            <a:gdLst/>
            <a:ahLst/>
            <a:cxnLst/>
            <a:rect r="r" b="b" t="t" l="l"/>
            <a:pathLst>
              <a:path h="7271843" w="9695791">
                <a:moveTo>
                  <a:pt x="0" y="0"/>
                </a:moveTo>
                <a:lnTo>
                  <a:pt x="9695791" y="0"/>
                </a:lnTo>
                <a:lnTo>
                  <a:pt x="9695791" y="7271843"/>
                </a:lnTo>
                <a:lnTo>
                  <a:pt x="0" y="7271843"/>
                </a:lnTo>
                <a:lnTo>
                  <a:pt x="0" y="0"/>
                </a:lnTo>
                <a:close/>
              </a:path>
            </a:pathLst>
          </a:custGeom>
          <a:blipFill>
            <a:blip r:embed="rId7"/>
            <a:stretch>
              <a:fillRect l="0" t="0" r="0" b="0"/>
            </a:stretch>
          </a:blipFill>
        </p:spPr>
      </p:sp>
      <p:sp>
        <p:nvSpPr>
          <p:cNvPr name="TextBox 14" id="14"/>
          <p:cNvSpPr txBox="true"/>
          <p:nvPr/>
        </p:nvSpPr>
        <p:spPr>
          <a:xfrm rot="0">
            <a:off x="436269" y="336809"/>
            <a:ext cx="1612642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Digital Marketing Project On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7667" y="100965"/>
            <a:ext cx="15564929" cy="1455420"/>
          </a:xfrm>
          <a:prstGeom prst="rect">
            <a:avLst/>
          </a:prstGeom>
        </p:spPr>
        <p:txBody>
          <a:bodyPr anchor="t" rtlCol="false" tIns="0" lIns="0" bIns="0" rIns="0">
            <a:spAutoFit/>
          </a:bodyPr>
          <a:lstStyle/>
          <a:p>
            <a:pPr algn="just">
              <a:lnSpc>
                <a:spcPts val="5880"/>
              </a:lnSpc>
            </a:pPr>
            <a:r>
              <a:rPr lang="en-US" sz="4200">
                <a:solidFill>
                  <a:srgbClr val="000000"/>
                </a:solidFill>
                <a:latin typeface="Canva Sans Bold"/>
              </a:rPr>
              <a:t> managed services, 5G solutions, and customer experience management.</a:t>
            </a:r>
          </a:p>
        </p:txBody>
      </p:sp>
      <p:sp>
        <p:nvSpPr>
          <p:cNvPr name="TextBox 3" id="3"/>
          <p:cNvSpPr txBox="true"/>
          <p:nvPr/>
        </p:nvSpPr>
        <p:spPr>
          <a:xfrm rot="0">
            <a:off x="0" y="1736480"/>
            <a:ext cx="6093402" cy="762000"/>
          </a:xfrm>
          <a:prstGeom prst="rect">
            <a:avLst/>
          </a:prstGeom>
        </p:spPr>
        <p:txBody>
          <a:bodyPr anchor="t" rtlCol="false" tIns="0" lIns="0" bIns="0" rIns="0">
            <a:spAutoFit/>
          </a:bodyPr>
          <a:lstStyle/>
          <a:p>
            <a:pPr algn="ctr">
              <a:lnSpc>
                <a:spcPts val="6299"/>
              </a:lnSpc>
            </a:pPr>
            <a:r>
              <a:rPr lang="en-US" sz="4500" u="sng">
                <a:solidFill>
                  <a:srgbClr val="0E18A2"/>
                </a:solidFill>
                <a:latin typeface="Canva Sans Bold"/>
              </a:rPr>
              <a:t>Healthcare Providers:</a:t>
            </a:r>
          </a:p>
        </p:txBody>
      </p:sp>
      <p:sp>
        <p:nvSpPr>
          <p:cNvPr name="TextBox 4" id="4"/>
          <p:cNvSpPr txBox="true"/>
          <p:nvPr/>
        </p:nvSpPr>
        <p:spPr>
          <a:xfrm rot="0">
            <a:off x="735525" y="2678576"/>
            <a:ext cx="17252666" cy="2709628"/>
          </a:xfrm>
          <a:prstGeom prst="rect">
            <a:avLst/>
          </a:prstGeom>
        </p:spPr>
        <p:txBody>
          <a:bodyPr anchor="t" rtlCol="false" tIns="0" lIns="0" bIns="0" rIns="0">
            <a:spAutoFit/>
          </a:bodyPr>
          <a:lstStyle/>
          <a:p>
            <a:pPr algn="just">
              <a:lnSpc>
                <a:spcPts val="5415"/>
              </a:lnSpc>
            </a:pPr>
            <a:r>
              <a:rPr lang="en-US" sz="3867">
                <a:solidFill>
                  <a:srgbClr val="000000"/>
                </a:solidFill>
                <a:latin typeface="Canva Sans Bold"/>
              </a:rPr>
              <a:t>Tech Mahindra offers healthcare solutions including digital health platforms, telemedicine, electronic health records (EHR), and data analytics. Their buyers in this sector include hospital administrators, IT managers, and healthcare executives.</a:t>
            </a:r>
          </a:p>
        </p:txBody>
      </p:sp>
      <p:sp>
        <p:nvSpPr>
          <p:cNvPr name="TextBox 5" id="5"/>
          <p:cNvSpPr txBox="true"/>
          <p:nvPr/>
        </p:nvSpPr>
        <p:spPr>
          <a:xfrm rot="0">
            <a:off x="0" y="5559654"/>
            <a:ext cx="8578508" cy="778510"/>
          </a:xfrm>
          <a:prstGeom prst="rect">
            <a:avLst/>
          </a:prstGeom>
        </p:spPr>
        <p:txBody>
          <a:bodyPr anchor="t" rtlCol="false" tIns="0" lIns="0" bIns="0" rIns="0">
            <a:spAutoFit/>
          </a:bodyPr>
          <a:lstStyle/>
          <a:p>
            <a:pPr algn="ctr">
              <a:lnSpc>
                <a:spcPts val="6439"/>
              </a:lnSpc>
            </a:pPr>
            <a:r>
              <a:rPr lang="en-US" sz="4599" u="sng">
                <a:solidFill>
                  <a:srgbClr val="A20E20"/>
                </a:solidFill>
                <a:latin typeface="Canva Sans Bold"/>
              </a:rPr>
              <a:t>Financial Services Institutions</a:t>
            </a:r>
          </a:p>
        </p:txBody>
      </p:sp>
      <p:sp>
        <p:nvSpPr>
          <p:cNvPr name="TextBox 6" id="6"/>
          <p:cNvSpPr txBox="true"/>
          <p:nvPr/>
        </p:nvSpPr>
        <p:spPr>
          <a:xfrm rot="0">
            <a:off x="517667" y="6515419"/>
            <a:ext cx="17470525" cy="2742881"/>
          </a:xfrm>
          <a:prstGeom prst="rect">
            <a:avLst/>
          </a:prstGeom>
        </p:spPr>
        <p:txBody>
          <a:bodyPr anchor="t" rtlCol="false" tIns="0" lIns="0" bIns="0" rIns="0">
            <a:spAutoFit/>
          </a:bodyPr>
          <a:lstStyle/>
          <a:p>
            <a:pPr algn="just">
              <a:lnSpc>
                <a:spcPts val="5483"/>
              </a:lnSpc>
            </a:pPr>
            <a:r>
              <a:rPr lang="en-US" sz="3916">
                <a:solidFill>
                  <a:srgbClr val="000000"/>
                </a:solidFill>
                <a:latin typeface="Canva Sans Bold"/>
              </a:rPr>
              <a:t> Financial institutions such as banks and insurance companies are another key audience for Tech Mahindra. They offer services like core banking solutions, fintech solutions, cybersecurity, and regulatory compliance services to this sector.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477382" cy="10287000"/>
          </a:xfrm>
          <a:custGeom>
            <a:avLst/>
            <a:gdLst/>
            <a:ahLst/>
            <a:cxnLst/>
            <a:rect r="r" b="b" t="t" l="l"/>
            <a:pathLst>
              <a:path h="10287000" w="4477382">
                <a:moveTo>
                  <a:pt x="0" y="0"/>
                </a:moveTo>
                <a:lnTo>
                  <a:pt x="4477382" y="0"/>
                </a:lnTo>
                <a:lnTo>
                  <a:pt x="4477382" y="10287000"/>
                </a:lnTo>
                <a:lnTo>
                  <a:pt x="0" y="10287000"/>
                </a:lnTo>
                <a:lnTo>
                  <a:pt x="0" y="0"/>
                </a:lnTo>
                <a:close/>
              </a:path>
            </a:pathLst>
          </a:custGeom>
          <a:blipFill>
            <a:blip r:embed="rId2"/>
            <a:stretch>
              <a:fillRect l="-7478" t="0" r="-45691" b="0"/>
            </a:stretch>
          </a:blipFill>
        </p:spPr>
      </p:sp>
      <p:grpSp>
        <p:nvGrpSpPr>
          <p:cNvPr name="Group 3" id="3"/>
          <p:cNvGrpSpPr/>
          <p:nvPr/>
        </p:nvGrpSpPr>
        <p:grpSpPr>
          <a:xfrm rot="0">
            <a:off x="-1287623" y="9258300"/>
            <a:ext cx="5765006" cy="10287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11246" y="9449117"/>
            <a:ext cx="322497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Tech Mahendra</a:t>
            </a:r>
          </a:p>
        </p:txBody>
      </p:sp>
      <p:sp>
        <p:nvSpPr>
          <p:cNvPr name="TextBox 7" id="7"/>
          <p:cNvSpPr txBox="true"/>
          <p:nvPr/>
        </p:nvSpPr>
        <p:spPr>
          <a:xfrm rot="0">
            <a:off x="4864022" y="952500"/>
            <a:ext cx="9635350" cy="712470"/>
          </a:xfrm>
          <a:prstGeom prst="rect">
            <a:avLst/>
          </a:prstGeom>
        </p:spPr>
        <p:txBody>
          <a:bodyPr anchor="t" rtlCol="false" tIns="0" lIns="0" bIns="0" rIns="0">
            <a:spAutoFit/>
          </a:bodyPr>
          <a:lstStyle/>
          <a:p>
            <a:pPr algn="ctr">
              <a:lnSpc>
                <a:spcPts val="5880"/>
              </a:lnSpc>
            </a:pPr>
            <a:r>
              <a:rPr lang="en-US" sz="4200" u="sng">
                <a:solidFill>
                  <a:srgbClr val="A20E20"/>
                </a:solidFill>
                <a:latin typeface="Canva Sans Bold"/>
              </a:rPr>
              <a:t>Retail and Manufacturing Companies</a:t>
            </a:r>
          </a:p>
        </p:txBody>
      </p:sp>
      <p:sp>
        <p:nvSpPr>
          <p:cNvPr name="TextBox 8" id="8"/>
          <p:cNvSpPr txBox="true"/>
          <p:nvPr/>
        </p:nvSpPr>
        <p:spPr>
          <a:xfrm rot="0">
            <a:off x="4864022" y="2060743"/>
            <a:ext cx="13082376" cy="4815001"/>
          </a:xfrm>
          <a:prstGeom prst="rect">
            <a:avLst/>
          </a:prstGeom>
        </p:spPr>
        <p:txBody>
          <a:bodyPr anchor="t" rtlCol="false" tIns="0" lIns="0" bIns="0" rIns="0">
            <a:spAutoFit/>
          </a:bodyPr>
          <a:lstStyle/>
          <a:p>
            <a:pPr algn="just">
              <a:lnSpc>
                <a:spcPts val="5480"/>
              </a:lnSpc>
            </a:pPr>
            <a:r>
              <a:rPr lang="en-US" sz="3914">
                <a:solidFill>
                  <a:srgbClr val="000000"/>
                </a:solidFill>
                <a:latin typeface="Canva Sans Bold"/>
              </a:rPr>
              <a:t>Retail and Manufacturing Companies: Tech Mahindra provides digital solutions for retail and manufacturing businesses, including supply chain management, customer experience solutions, IoT integration, and automation services. Their buyers in these sectors are often operations managers, supply chain executives, and digital transformation leads.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814230" y="9256568"/>
            <a:ext cx="5765006" cy="1032164"/>
            <a:chOff x="0" y="0"/>
            <a:chExt cx="7686674" cy="1376218"/>
          </a:xfrm>
        </p:grpSpPr>
        <p:grpSp>
          <p:nvGrpSpPr>
            <p:cNvPr name="Group 3" id="3"/>
            <p:cNvGrpSpPr/>
            <p:nvPr/>
          </p:nvGrpSpPr>
          <p:grpSpPr>
            <a:xfrm rot="0">
              <a:off x="0" y="0"/>
              <a:ext cx="7686674" cy="1376218"/>
              <a:chOff x="0" y="0"/>
              <a:chExt cx="1049690" cy="187936"/>
            </a:xfrm>
          </p:grpSpPr>
          <p:sp>
            <p:nvSpPr>
              <p:cNvPr name="Freeform 4" id="4"/>
              <p:cNvSpPr/>
              <p:nvPr/>
            </p:nvSpPr>
            <p:spPr>
              <a:xfrm flipH="false" flipV="false" rot="0">
                <a:off x="0" y="0"/>
                <a:ext cx="1049690" cy="187936"/>
              </a:xfrm>
              <a:custGeom>
                <a:avLst/>
                <a:gdLst/>
                <a:ahLst/>
                <a:cxnLst/>
                <a:rect r="r" b="b" t="t" l="l"/>
                <a:pathLst>
                  <a:path h="187936" w="1049690">
                    <a:moveTo>
                      <a:pt x="203200" y="0"/>
                    </a:moveTo>
                    <a:lnTo>
                      <a:pt x="846490" y="0"/>
                    </a:lnTo>
                    <a:lnTo>
                      <a:pt x="1049690" y="187936"/>
                    </a:lnTo>
                    <a:lnTo>
                      <a:pt x="0" y="187936"/>
                    </a:lnTo>
                    <a:lnTo>
                      <a:pt x="203200" y="0"/>
                    </a:lnTo>
                    <a:close/>
                  </a:path>
                </a:pathLst>
              </a:custGeom>
              <a:solidFill>
                <a:srgbClr val="A20E20"/>
              </a:solidFill>
            </p:spPr>
          </p:sp>
          <p:sp>
            <p:nvSpPr>
              <p:cNvPr name="TextBox 5" id="5"/>
              <p:cNvSpPr txBox="true"/>
              <p:nvPr/>
            </p:nvSpPr>
            <p:spPr>
              <a:xfrm>
                <a:off x="127000" y="-38100"/>
                <a:ext cx="795690" cy="226036"/>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942883" y="475615"/>
              <a:ext cx="2698286" cy="396413"/>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Tech Mahendra </a:t>
              </a:r>
            </a:p>
          </p:txBody>
        </p:sp>
      </p:grpSp>
      <p:sp>
        <p:nvSpPr>
          <p:cNvPr name="TextBox 7" id="7"/>
          <p:cNvSpPr txBox="true"/>
          <p:nvPr/>
        </p:nvSpPr>
        <p:spPr>
          <a:xfrm rot="0">
            <a:off x="3333903" y="0"/>
            <a:ext cx="11620195" cy="1057275"/>
          </a:xfrm>
          <a:prstGeom prst="rect">
            <a:avLst/>
          </a:prstGeom>
        </p:spPr>
        <p:txBody>
          <a:bodyPr anchor="t" rtlCol="false" tIns="0" lIns="0" bIns="0" rIns="0">
            <a:spAutoFit/>
          </a:bodyPr>
          <a:lstStyle/>
          <a:p>
            <a:pPr>
              <a:lnSpc>
                <a:spcPts val="8399"/>
              </a:lnSpc>
            </a:pPr>
            <a:r>
              <a:rPr lang="en-US" sz="6999" u="sng">
                <a:solidFill>
                  <a:srgbClr val="A20E20"/>
                </a:solidFill>
                <a:latin typeface="TT Hoves Bold"/>
              </a:rPr>
              <a:t>Competitor Analysis :</a:t>
            </a:r>
          </a:p>
        </p:txBody>
      </p:sp>
      <p:sp>
        <p:nvSpPr>
          <p:cNvPr name="TextBox 8" id="8"/>
          <p:cNvSpPr txBox="true"/>
          <p:nvPr/>
        </p:nvSpPr>
        <p:spPr>
          <a:xfrm rot="0">
            <a:off x="1339796" y="1290655"/>
            <a:ext cx="5895326" cy="778510"/>
          </a:xfrm>
          <a:prstGeom prst="rect">
            <a:avLst/>
          </a:prstGeom>
        </p:spPr>
        <p:txBody>
          <a:bodyPr anchor="t" rtlCol="false" tIns="0" lIns="0" bIns="0" rIns="0">
            <a:spAutoFit/>
          </a:bodyPr>
          <a:lstStyle/>
          <a:p>
            <a:pPr algn="ctr">
              <a:lnSpc>
                <a:spcPts val="6439"/>
              </a:lnSpc>
            </a:pPr>
            <a:r>
              <a:rPr lang="en-US" sz="4599">
                <a:solidFill>
                  <a:srgbClr val="000000"/>
                </a:solidFill>
                <a:latin typeface="Canva Sans Bold"/>
              </a:rPr>
              <a:t>Competitor 1: Wipro </a:t>
            </a:r>
          </a:p>
        </p:txBody>
      </p:sp>
      <p:sp>
        <p:nvSpPr>
          <p:cNvPr name="TextBox 9" id="9"/>
          <p:cNvSpPr txBox="true"/>
          <p:nvPr/>
        </p:nvSpPr>
        <p:spPr>
          <a:xfrm rot="0">
            <a:off x="360895" y="2041373"/>
            <a:ext cx="1335611"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USP</a:t>
            </a:r>
          </a:p>
        </p:txBody>
      </p:sp>
      <p:sp>
        <p:nvSpPr>
          <p:cNvPr name="TextBox 10" id="10"/>
          <p:cNvSpPr txBox="true"/>
          <p:nvPr/>
        </p:nvSpPr>
        <p:spPr>
          <a:xfrm rot="0">
            <a:off x="671991" y="2919726"/>
            <a:ext cx="17035277" cy="2909005"/>
          </a:xfrm>
          <a:prstGeom prst="rect">
            <a:avLst/>
          </a:prstGeom>
        </p:spPr>
        <p:txBody>
          <a:bodyPr anchor="t" rtlCol="false" tIns="0" lIns="0" bIns="0" rIns="0">
            <a:spAutoFit/>
          </a:bodyPr>
          <a:lstStyle/>
          <a:p>
            <a:pPr algn="just">
              <a:lnSpc>
                <a:spcPts val="5810"/>
              </a:lnSpc>
            </a:pPr>
            <a:r>
              <a:rPr lang="en-US" sz="4150">
                <a:solidFill>
                  <a:srgbClr val="000000"/>
                </a:solidFill>
                <a:latin typeface="Canva Sans Bold"/>
              </a:rPr>
              <a:t>Global Presence: Wipro has a strong global presence with operations in over 175 cities across six continents. This extensive reach allows them to serve clients worldwide and provide localized solutions and support.</a:t>
            </a:r>
          </a:p>
        </p:txBody>
      </p:sp>
      <p:sp>
        <p:nvSpPr>
          <p:cNvPr name="TextBox 11" id="11"/>
          <p:cNvSpPr txBox="true"/>
          <p:nvPr/>
        </p:nvSpPr>
        <p:spPr>
          <a:xfrm rot="0">
            <a:off x="395312" y="5743006"/>
            <a:ext cx="6304305" cy="755015"/>
          </a:xfrm>
          <a:prstGeom prst="rect">
            <a:avLst/>
          </a:prstGeom>
        </p:spPr>
        <p:txBody>
          <a:bodyPr anchor="t" rtlCol="false" tIns="0" lIns="0" bIns="0" rIns="0">
            <a:spAutoFit/>
          </a:bodyPr>
          <a:lstStyle/>
          <a:p>
            <a:pPr algn="ctr">
              <a:lnSpc>
                <a:spcPts val="6160"/>
              </a:lnSpc>
            </a:pPr>
            <a:r>
              <a:rPr lang="en-US" sz="4400" u="sng">
                <a:solidFill>
                  <a:srgbClr val="0A5223"/>
                </a:solidFill>
                <a:latin typeface="Canva Sans Bold"/>
              </a:rPr>
              <a:t>Online Communication</a:t>
            </a:r>
          </a:p>
        </p:txBody>
      </p:sp>
      <p:sp>
        <p:nvSpPr>
          <p:cNvPr name="TextBox 12" id="12"/>
          <p:cNvSpPr txBox="true"/>
          <p:nvPr/>
        </p:nvSpPr>
        <p:spPr>
          <a:xfrm rot="0">
            <a:off x="395312" y="6412296"/>
            <a:ext cx="2658882" cy="755015"/>
          </a:xfrm>
          <a:prstGeom prst="rect">
            <a:avLst/>
          </a:prstGeom>
        </p:spPr>
        <p:txBody>
          <a:bodyPr anchor="t" rtlCol="false" tIns="0" lIns="0" bIns="0" rIns="0">
            <a:spAutoFit/>
          </a:bodyPr>
          <a:lstStyle/>
          <a:p>
            <a:pPr algn="ctr">
              <a:lnSpc>
                <a:spcPts val="6160"/>
              </a:lnSpc>
            </a:pPr>
            <a:r>
              <a:rPr lang="en-US" sz="4400" u="sng">
                <a:solidFill>
                  <a:srgbClr val="550D5B"/>
                </a:solidFill>
                <a:latin typeface="Canva Sans Bold"/>
              </a:rPr>
              <a:t>1.Website</a:t>
            </a:r>
          </a:p>
        </p:txBody>
      </p:sp>
      <p:sp>
        <p:nvSpPr>
          <p:cNvPr name="TextBox 13" id="13"/>
          <p:cNvSpPr txBox="true"/>
          <p:nvPr/>
        </p:nvSpPr>
        <p:spPr>
          <a:xfrm rot="0">
            <a:off x="671991" y="7283185"/>
            <a:ext cx="16696733" cy="1973383"/>
          </a:xfrm>
          <a:prstGeom prst="rect">
            <a:avLst/>
          </a:prstGeom>
        </p:spPr>
        <p:txBody>
          <a:bodyPr anchor="t" rtlCol="false" tIns="0" lIns="0" bIns="0" rIns="0">
            <a:spAutoFit/>
          </a:bodyPr>
          <a:lstStyle/>
          <a:p>
            <a:pPr algn="just">
              <a:lnSpc>
                <a:spcPts val="5240"/>
              </a:lnSpc>
            </a:pPr>
            <a:r>
              <a:rPr lang="en-US" sz="3743">
                <a:solidFill>
                  <a:srgbClr val="000000"/>
                </a:solidFill>
                <a:latin typeface="Canva Sans Bold"/>
              </a:rPr>
              <a:t>Wipro’s website serves as a central hub for information about their services, solutions, industry expertise, case studies, news, and career opportunities. It also provides access to client portals and resources.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0" b="15916"/>
            <a:stretch>
              <a:fillRect/>
            </a:stretch>
          </p:blipFill>
          <p:spPr>
            <a:xfrm flipH="false" flipV="false">
              <a:off x="0" y="0"/>
              <a:ext cx="12128500" cy="6794500"/>
            </a:xfrm>
            <a:prstGeom prst="rect">
              <a:avLst/>
            </a:prstGeom>
          </p:spPr>
        </p:pic>
        <p:pic>
          <p:nvPicPr>
            <p:cNvPr name="Picture 4" id="4"/>
            <p:cNvPicPr>
              <a:picLocks noChangeAspect="true"/>
            </p:cNvPicPr>
            <p:nvPr/>
          </p:nvPicPr>
          <p:blipFill>
            <a:blip r:embed="rId3"/>
            <a:srcRect l="10897" t="0" r="0" b="25079"/>
            <a:stretch>
              <a:fillRect/>
            </a:stretch>
          </p:blipFill>
          <p:spPr>
            <a:xfrm flipH="false" flipV="false">
              <a:off x="12255500" y="0"/>
              <a:ext cx="12128500" cy="6794500"/>
            </a:xfrm>
            <a:prstGeom prst="rect">
              <a:avLst/>
            </a:prstGeom>
          </p:spPr>
        </p:pic>
        <p:pic>
          <p:nvPicPr>
            <p:cNvPr name="Picture 5" id="5"/>
            <p:cNvPicPr>
              <a:picLocks noChangeAspect="true"/>
            </p:cNvPicPr>
            <p:nvPr/>
          </p:nvPicPr>
          <p:blipFill>
            <a:blip r:embed="rId4"/>
            <a:srcRect l="0" t="7958" r="0" b="7958"/>
            <a:stretch>
              <a:fillRect/>
            </a:stretch>
          </p:blipFill>
          <p:spPr>
            <a:xfrm flipH="false" flipV="false">
              <a:off x="0" y="6921500"/>
              <a:ext cx="12128500" cy="6794500"/>
            </a:xfrm>
            <a:prstGeom prst="rect">
              <a:avLst/>
            </a:prstGeom>
          </p:spPr>
        </p:pic>
        <p:pic>
          <p:nvPicPr>
            <p:cNvPr name="Picture 6" id="6"/>
            <p:cNvPicPr>
              <a:picLocks noChangeAspect="true"/>
            </p:cNvPicPr>
            <p:nvPr/>
          </p:nvPicPr>
          <p:blipFill>
            <a:blip r:embed="rId5"/>
            <a:srcRect l="0" t="7958" r="0" b="7958"/>
            <a:stretch>
              <a:fillRect/>
            </a:stretch>
          </p:blipFill>
          <p:spPr>
            <a:xfrm flipH="false" flipV="false">
              <a:off x="12255500" y="6921500"/>
              <a:ext cx="12128500" cy="6794500"/>
            </a:xfrm>
            <a:prstGeom prst="rect">
              <a:avLst/>
            </a:prstGeom>
          </p:spPr>
        </p:pic>
      </p:grpSp>
      <p:grpSp>
        <p:nvGrpSpPr>
          <p:cNvPr name="Group 7" id="7"/>
          <p:cNvGrpSpPr/>
          <p:nvPr/>
        </p:nvGrpSpPr>
        <p:grpSpPr>
          <a:xfrm rot="0">
            <a:off x="6512262" y="3072577"/>
            <a:ext cx="5263476" cy="4141845"/>
            <a:chOff x="0" y="0"/>
            <a:chExt cx="1298489" cy="1021785"/>
          </a:xfrm>
        </p:grpSpPr>
        <p:sp>
          <p:nvSpPr>
            <p:cNvPr name="Freeform 8" id="8"/>
            <p:cNvSpPr/>
            <p:nvPr/>
          </p:nvSpPr>
          <p:spPr>
            <a:xfrm flipH="false" flipV="false" rot="0">
              <a:off x="0" y="0"/>
              <a:ext cx="1298489" cy="1021785"/>
            </a:xfrm>
            <a:custGeom>
              <a:avLst/>
              <a:gdLst/>
              <a:ahLst/>
              <a:cxnLst/>
              <a:rect r="r" b="b" t="t" l="l"/>
              <a:pathLst>
                <a:path h="1021785" w="1298489">
                  <a:moveTo>
                    <a:pt x="649245" y="0"/>
                  </a:moveTo>
                  <a:lnTo>
                    <a:pt x="1298489" y="203200"/>
                  </a:lnTo>
                  <a:lnTo>
                    <a:pt x="1298489" y="818585"/>
                  </a:lnTo>
                  <a:lnTo>
                    <a:pt x="649245" y="1021785"/>
                  </a:lnTo>
                  <a:lnTo>
                    <a:pt x="0" y="818585"/>
                  </a:lnTo>
                  <a:lnTo>
                    <a:pt x="0" y="203200"/>
                  </a:lnTo>
                  <a:lnTo>
                    <a:pt x="649245" y="0"/>
                  </a:lnTo>
                  <a:close/>
                </a:path>
              </a:pathLst>
            </a:custGeom>
            <a:solidFill>
              <a:srgbClr val="A20E20"/>
            </a:solidFill>
          </p:spPr>
        </p:sp>
        <p:sp>
          <p:nvSpPr>
            <p:cNvPr name="TextBox 9" id="9"/>
            <p:cNvSpPr txBox="true"/>
            <p:nvPr/>
          </p:nvSpPr>
          <p:spPr>
            <a:xfrm>
              <a:off x="0" y="111125"/>
              <a:ext cx="1298489" cy="770960"/>
            </a:xfrm>
            <a:prstGeom prst="rect">
              <a:avLst/>
            </a:prstGeom>
          </p:spPr>
          <p:txBody>
            <a:bodyPr anchor="ctr" rtlCol="false" tIns="40519" lIns="40519" bIns="40519" rIns="40519"/>
            <a:lstStyle/>
            <a:p>
              <a:pPr algn="ctr">
                <a:lnSpc>
                  <a:spcPts val="1674"/>
                </a:lnSpc>
              </a:pPr>
            </a:p>
          </p:txBody>
        </p:sp>
      </p:grpSp>
      <p:sp>
        <p:nvSpPr>
          <p:cNvPr name="TextBox 10" id="10"/>
          <p:cNvSpPr txBox="true"/>
          <p:nvPr/>
        </p:nvSpPr>
        <p:spPr>
          <a:xfrm rot="0">
            <a:off x="7296181" y="4510405"/>
            <a:ext cx="3695637" cy="1189990"/>
          </a:xfrm>
          <a:prstGeom prst="rect">
            <a:avLst/>
          </a:prstGeom>
        </p:spPr>
        <p:txBody>
          <a:bodyPr anchor="t" rtlCol="false" tIns="0" lIns="0" bIns="0" rIns="0">
            <a:spAutoFit/>
          </a:bodyPr>
          <a:lstStyle/>
          <a:p>
            <a:pPr algn="ctr">
              <a:lnSpc>
                <a:spcPts val="4759"/>
              </a:lnSpc>
            </a:pPr>
            <a:r>
              <a:rPr lang="en-US" sz="3399">
                <a:solidFill>
                  <a:srgbClr val="FFFFFF"/>
                </a:solidFill>
                <a:latin typeface="Helios"/>
              </a:rPr>
              <a:t>Competitive analysis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4658" y="0"/>
            <a:ext cx="4465420" cy="400944"/>
            <a:chOff x="0" y="0"/>
            <a:chExt cx="5953893" cy="534592"/>
          </a:xfrm>
        </p:grpSpPr>
        <p:sp>
          <p:nvSpPr>
            <p:cNvPr name="Freeform 3" id="3"/>
            <p:cNvSpPr/>
            <p:nvPr/>
          </p:nvSpPr>
          <p:spPr>
            <a:xfrm flipH="false" flipV="false" rot="0">
              <a:off x="0" y="0"/>
              <a:ext cx="453917" cy="534592"/>
            </a:xfrm>
            <a:custGeom>
              <a:avLst/>
              <a:gdLst/>
              <a:ahLst/>
              <a:cxnLst/>
              <a:rect r="r" b="b" t="t" l="l"/>
              <a:pathLst>
                <a:path h="534592" w="453917">
                  <a:moveTo>
                    <a:pt x="0" y="0"/>
                  </a:moveTo>
                  <a:lnTo>
                    <a:pt x="453917" y="0"/>
                  </a:lnTo>
                  <a:lnTo>
                    <a:pt x="453917" y="534592"/>
                  </a:lnTo>
                  <a:lnTo>
                    <a:pt x="0" y="534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03450" y="-38"/>
              <a:ext cx="5150443" cy="534630"/>
            </a:xfrm>
            <a:prstGeom prst="rect">
              <a:avLst/>
            </a:prstGeom>
          </p:spPr>
          <p:txBody>
            <a:bodyPr anchor="t" rtlCol="false" tIns="0" lIns="0" bIns="0" rIns="0">
              <a:spAutoFit/>
            </a:bodyPr>
            <a:lstStyle/>
            <a:p>
              <a:pPr>
                <a:lnSpc>
                  <a:spcPts val="3361"/>
                </a:lnSpc>
                <a:spcBef>
                  <a:spcPct val="0"/>
                </a:spcBef>
              </a:pPr>
              <a:r>
                <a:rPr lang="en-US" sz="2401">
                  <a:solidFill>
                    <a:srgbClr val="2A2E3A"/>
                  </a:solidFill>
                  <a:latin typeface="Helios"/>
                </a:rPr>
                <a:t>TECH MAHINDRA </a:t>
              </a:r>
            </a:p>
          </p:txBody>
        </p:sp>
      </p:gr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283835" y="608330"/>
            <a:ext cx="4220387" cy="755015"/>
          </a:xfrm>
          <a:prstGeom prst="rect">
            <a:avLst/>
          </a:prstGeom>
        </p:spPr>
        <p:txBody>
          <a:bodyPr anchor="t" rtlCol="false" tIns="0" lIns="0" bIns="0" rIns="0">
            <a:spAutoFit/>
          </a:bodyPr>
          <a:lstStyle/>
          <a:p>
            <a:pPr algn="ctr">
              <a:lnSpc>
                <a:spcPts val="6160"/>
              </a:lnSpc>
            </a:pPr>
            <a:r>
              <a:rPr lang="en-US" sz="4400">
                <a:solidFill>
                  <a:srgbClr val="A20E20"/>
                </a:solidFill>
                <a:latin typeface="Canva Sans Bold"/>
              </a:rPr>
              <a:t>2.Social Media: </a:t>
            </a:r>
          </a:p>
        </p:txBody>
      </p:sp>
      <p:sp>
        <p:nvSpPr>
          <p:cNvPr name="TextBox 9" id="9"/>
          <p:cNvSpPr txBox="true"/>
          <p:nvPr/>
        </p:nvSpPr>
        <p:spPr>
          <a:xfrm rot="0">
            <a:off x="611924" y="1287145"/>
            <a:ext cx="16851481" cy="1419860"/>
          </a:xfrm>
          <a:prstGeom prst="rect">
            <a:avLst/>
          </a:prstGeom>
        </p:spPr>
        <p:txBody>
          <a:bodyPr anchor="t" rtlCol="false" tIns="0" lIns="0" bIns="0" rIns="0">
            <a:spAutoFit/>
          </a:bodyPr>
          <a:lstStyle/>
          <a:p>
            <a:pPr algn="just">
              <a:lnSpc>
                <a:spcPts val="5740"/>
              </a:lnSpc>
            </a:pPr>
            <a:r>
              <a:rPr lang="en-US" sz="4100">
                <a:solidFill>
                  <a:srgbClr val="000000"/>
                </a:solidFill>
                <a:latin typeface="Canva Sans Bold"/>
              </a:rPr>
              <a:t>Wipro maintains active profiles on major social media platforms such as LinkedIn, Twitter, Facebook, and YouTube. </a:t>
            </a:r>
          </a:p>
        </p:txBody>
      </p:sp>
      <p:sp>
        <p:nvSpPr>
          <p:cNvPr name="TextBox 10" id="10"/>
          <p:cNvSpPr txBox="true"/>
          <p:nvPr/>
        </p:nvSpPr>
        <p:spPr>
          <a:xfrm rot="0">
            <a:off x="283835" y="2926080"/>
            <a:ext cx="5002032" cy="762000"/>
          </a:xfrm>
          <a:prstGeom prst="rect">
            <a:avLst/>
          </a:prstGeom>
        </p:spPr>
        <p:txBody>
          <a:bodyPr anchor="t" rtlCol="false" tIns="0" lIns="0" bIns="0" rIns="0">
            <a:spAutoFit/>
          </a:bodyPr>
          <a:lstStyle/>
          <a:p>
            <a:pPr algn="ctr">
              <a:lnSpc>
                <a:spcPts val="6299"/>
              </a:lnSpc>
            </a:pPr>
            <a:r>
              <a:rPr lang="en-US" sz="4500">
                <a:solidFill>
                  <a:srgbClr val="0A5223"/>
                </a:solidFill>
                <a:latin typeface="Canva Sans Bold"/>
              </a:rPr>
              <a:t>3.Email Marketing</a:t>
            </a:r>
          </a:p>
        </p:txBody>
      </p:sp>
      <p:sp>
        <p:nvSpPr>
          <p:cNvPr name="TextBox 11" id="11"/>
          <p:cNvSpPr txBox="true"/>
          <p:nvPr/>
        </p:nvSpPr>
        <p:spPr>
          <a:xfrm rot="0">
            <a:off x="533851" y="3907155"/>
            <a:ext cx="17007628" cy="1998992"/>
          </a:xfrm>
          <a:prstGeom prst="rect">
            <a:avLst/>
          </a:prstGeom>
        </p:spPr>
        <p:txBody>
          <a:bodyPr anchor="t" rtlCol="false" tIns="0" lIns="0" bIns="0" rIns="0">
            <a:spAutoFit/>
          </a:bodyPr>
          <a:lstStyle/>
          <a:p>
            <a:pPr algn="just">
              <a:lnSpc>
                <a:spcPts val="5338"/>
              </a:lnSpc>
            </a:pPr>
            <a:r>
              <a:rPr lang="en-US" sz="3813">
                <a:solidFill>
                  <a:srgbClr val="000000"/>
                </a:solidFill>
                <a:latin typeface="Canva Sans Bold"/>
              </a:rPr>
              <a:t>Wipro utilizes email marketing campaigns to reach out to clients, prospects, and subscribers with targeted content, product/service offerings, event invitations, and industry insights.</a:t>
            </a:r>
          </a:p>
        </p:txBody>
      </p:sp>
      <p:sp>
        <p:nvSpPr>
          <p:cNvPr name="TextBox 12" id="12"/>
          <p:cNvSpPr txBox="true"/>
          <p:nvPr/>
        </p:nvSpPr>
        <p:spPr>
          <a:xfrm rot="0">
            <a:off x="283639" y="6390065"/>
            <a:ext cx="8860361" cy="778510"/>
          </a:xfrm>
          <a:prstGeom prst="rect">
            <a:avLst/>
          </a:prstGeom>
        </p:spPr>
        <p:txBody>
          <a:bodyPr anchor="t" rtlCol="false" tIns="0" lIns="0" bIns="0" rIns="0">
            <a:spAutoFit/>
          </a:bodyPr>
          <a:lstStyle/>
          <a:p>
            <a:pPr algn="ctr">
              <a:lnSpc>
                <a:spcPts val="6439"/>
              </a:lnSpc>
            </a:pPr>
            <a:r>
              <a:rPr lang="en-US" sz="4599">
                <a:solidFill>
                  <a:srgbClr val="A20E20"/>
                </a:solidFill>
                <a:latin typeface="Canva Sans Bold"/>
              </a:rPr>
              <a:t>4.Webinars and Virtual Events: </a:t>
            </a:r>
          </a:p>
        </p:txBody>
      </p:sp>
      <p:sp>
        <p:nvSpPr>
          <p:cNvPr name="TextBox 13" id="13"/>
          <p:cNvSpPr txBox="true"/>
          <p:nvPr/>
        </p:nvSpPr>
        <p:spPr>
          <a:xfrm rot="0">
            <a:off x="533851" y="7387650"/>
            <a:ext cx="17220298" cy="2023050"/>
          </a:xfrm>
          <a:prstGeom prst="rect">
            <a:avLst/>
          </a:prstGeom>
        </p:spPr>
        <p:txBody>
          <a:bodyPr anchor="t" rtlCol="false" tIns="0" lIns="0" bIns="0" rIns="0">
            <a:spAutoFit/>
          </a:bodyPr>
          <a:lstStyle/>
          <a:p>
            <a:pPr algn="just">
              <a:lnSpc>
                <a:spcPts val="5404"/>
              </a:lnSpc>
            </a:pPr>
            <a:r>
              <a:rPr lang="en-US" sz="3860">
                <a:solidFill>
                  <a:srgbClr val="000000"/>
                </a:solidFill>
                <a:latin typeface="Canva Sans Bold"/>
              </a:rPr>
              <a:t>Wipro conducts webinars, virtual events, and online workshops to showcase their expertise, discuss industry trends, and engage with clients and prospects in a virtual environment.</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93731" y="547052"/>
            <a:ext cx="6132909" cy="811530"/>
          </a:xfrm>
          <a:prstGeom prst="rect">
            <a:avLst/>
          </a:prstGeom>
        </p:spPr>
        <p:txBody>
          <a:bodyPr anchor="t" rtlCol="false" tIns="0" lIns="0" bIns="0" rIns="0">
            <a:spAutoFit/>
          </a:bodyPr>
          <a:lstStyle/>
          <a:p>
            <a:pPr algn="ctr">
              <a:lnSpc>
                <a:spcPts val="6719"/>
              </a:lnSpc>
            </a:pPr>
            <a:r>
              <a:rPr lang="en-US" sz="4800">
                <a:solidFill>
                  <a:srgbClr val="A20E20"/>
                </a:solidFill>
                <a:latin typeface="Canva Sans Bold"/>
              </a:rPr>
              <a:t>5.Content Marketing</a:t>
            </a:r>
          </a:p>
        </p:txBody>
      </p:sp>
      <p:sp>
        <p:nvSpPr>
          <p:cNvPr name="TextBox 3" id="3"/>
          <p:cNvSpPr txBox="true"/>
          <p:nvPr/>
        </p:nvSpPr>
        <p:spPr>
          <a:xfrm rot="0">
            <a:off x="0" y="1867420"/>
            <a:ext cx="18288000" cy="2867660"/>
          </a:xfrm>
          <a:prstGeom prst="rect">
            <a:avLst/>
          </a:prstGeom>
        </p:spPr>
        <p:txBody>
          <a:bodyPr anchor="t" rtlCol="false" tIns="0" lIns="0" bIns="0" rIns="0">
            <a:spAutoFit/>
          </a:bodyPr>
          <a:lstStyle/>
          <a:p>
            <a:pPr algn="just">
              <a:lnSpc>
                <a:spcPts val="5740"/>
              </a:lnSpc>
            </a:pPr>
            <a:r>
              <a:rPr lang="en-US" sz="4100">
                <a:solidFill>
                  <a:srgbClr val="000000"/>
                </a:solidFill>
                <a:latin typeface="Canva Sans Bold"/>
              </a:rPr>
              <a:t>Wipro publishes blogs, whitepapers, case studies, infographics, and videos as part of their content marketing strategy. These resources provide valuable insights, showcase their capabilities, and help educate their audience.</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41963" y="207328"/>
            <a:ext cx="6185189" cy="1078230"/>
          </a:xfrm>
          <a:prstGeom prst="rect">
            <a:avLst/>
          </a:prstGeom>
        </p:spPr>
        <p:txBody>
          <a:bodyPr anchor="t" rtlCol="false" tIns="0" lIns="0" bIns="0" rIns="0">
            <a:spAutoFit/>
          </a:bodyPr>
          <a:lstStyle/>
          <a:p>
            <a:pPr algn="ctr">
              <a:lnSpc>
                <a:spcPts val="8819"/>
              </a:lnSpc>
            </a:pPr>
            <a:r>
              <a:rPr lang="en-US" sz="6300" u="sng">
                <a:solidFill>
                  <a:srgbClr val="A20E20"/>
                </a:solidFill>
                <a:latin typeface="Canva Sans Bold"/>
              </a:rPr>
              <a:t>SWOT Analysis :</a:t>
            </a:r>
          </a:p>
        </p:txBody>
      </p:sp>
      <p:sp>
        <p:nvSpPr>
          <p:cNvPr name="TextBox 3" id="3"/>
          <p:cNvSpPr txBox="true"/>
          <p:nvPr/>
        </p:nvSpPr>
        <p:spPr>
          <a:xfrm rot="0">
            <a:off x="1028700" y="1899312"/>
            <a:ext cx="2928017" cy="778510"/>
          </a:xfrm>
          <a:prstGeom prst="rect">
            <a:avLst/>
          </a:prstGeom>
        </p:spPr>
        <p:txBody>
          <a:bodyPr anchor="t" rtlCol="false" tIns="0" lIns="0" bIns="0" rIns="0">
            <a:spAutoFit/>
          </a:bodyPr>
          <a:lstStyle/>
          <a:p>
            <a:pPr algn="ctr">
              <a:lnSpc>
                <a:spcPts val="6439"/>
              </a:lnSpc>
            </a:pPr>
            <a:r>
              <a:rPr lang="en-US" sz="4599" u="sng">
                <a:solidFill>
                  <a:srgbClr val="0E18A2"/>
                </a:solidFill>
                <a:latin typeface="Canva Sans Bold"/>
              </a:rPr>
              <a:t>Strengths </a:t>
            </a:r>
          </a:p>
        </p:txBody>
      </p:sp>
      <p:sp>
        <p:nvSpPr>
          <p:cNvPr name="TextBox 4" id="4"/>
          <p:cNvSpPr txBox="true"/>
          <p:nvPr/>
        </p:nvSpPr>
        <p:spPr>
          <a:xfrm rot="0">
            <a:off x="286122" y="2668297"/>
            <a:ext cx="17414369" cy="2734310"/>
          </a:xfrm>
          <a:prstGeom prst="rect">
            <a:avLst/>
          </a:prstGeom>
        </p:spPr>
        <p:txBody>
          <a:bodyPr anchor="t" rtlCol="false" tIns="0" lIns="0" bIns="0" rIns="0">
            <a:spAutoFit/>
          </a:bodyPr>
          <a:lstStyle/>
          <a:p>
            <a:pPr algn="just">
              <a:lnSpc>
                <a:spcPts val="5465"/>
              </a:lnSpc>
            </a:pPr>
            <a:r>
              <a:rPr lang="en-US" sz="3904">
                <a:solidFill>
                  <a:srgbClr val="000000"/>
                </a:solidFill>
                <a:latin typeface="Canva Sans Bold"/>
              </a:rPr>
              <a:t> Wipro provides a wide range of IT services, including software development, consulting, business process outsourcing, digital transformation, and cloud services, making it adaptable to diverse client needs. </a:t>
            </a:r>
          </a:p>
        </p:txBody>
      </p:sp>
      <p:sp>
        <p:nvSpPr>
          <p:cNvPr name="TextBox 5" id="5"/>
          <p:cNvSpPr txBox="true"/>
          <p:nvPr/>
        </p:nvSpPr>
        <p:spPr>
          <a:xfrm rot="0">
            <a:off x="648728" y="5383557"/>
            <a:ext cx="3307989" cy="755015"/>
          </a:xfrm>
          <a:prstGeom prst="rect">
            <a:avLst/>
          </a:prstGeom>
        </p:spPr>
        <p:txBody>
          <a:bodyPr anchor="t" rtlCol="false" tIns="0" lIns="0" bIns="0" rIns="0">
            <a:spAutoFit/>
          </a:bodyPr>
          <a:lstStyle/>
          <a:p>
            <a:pPr algn="ctr">
              <a:lnSpc>
                <a:spcPts val="6160"/>
              </a:lnSpc>
            </a:pPr>
            <a:r>
              <a:rPr lang="en-US" sz="4400" u="sng">
                <a:solidFill>
                  <a:srgbClr val="0E18A2"/>
                </a:solidFill>
                <a:latin typeface="Canva Sans Bold"/>
              </a:rPr>
              <a:t>Weaknesses</a:t>
            </a:r>
          </a:p>
        </p:txBody>
      </p:sp>
      <p:sp>
        <p:nvSpPr>
          <p:cNvPr name="TextBox 6" id="6"/>
          <p:cNvSpPr txBox="true"/>
          <p:nvPr/>
        </p:nvSpPr>
        <p:spPr>
          <a:xfrm rot="0">
            <a:off x="68797" y="6062372"/>
            <a:ext cx="17849020" cy="2720032"/>
          </a:xfrm>
          <a:prstGeom prst="rect">
            <a:avLst/>
          </a:prstGeom>
        </p:spPr>
        <p:txBody>
          <a:bodyPr anchor="t" rtlCol="false" tIns="0" lIns="0" bIns="0" rIns="0">
            <a:spAutoFit/>
          </a:bodyPr>
          <a:lstStyle/>
          <a:p>
            <a:pPr algn="just">
              <a:lnSpc>
                <a:spcPts val="5405"/>
              </a:lnSpc>
            </a:pPr>
            <a:r>
              <a:rPr lang="en-US" sz="3861">
                <a:solidFill>
                  <a:srgbClr val="000000"/>
                </a:solidFill>
                <a:latin typeface="Canva Sans Bold"/>
              </a:rPr>
              <a:t>Competitive Pressure: The IT services industry is highly competitive, &amp; Wipro faces competition from other major players such as Tata Consultancy Services (TCS), Infosys, and global firms like IBM and Accenture.</a:t>
            </a:r>
          </a:p>
        </p:txBody>
      </p:sp>
      <p:sp>
        <p:nvSpPr>
          <p:cNvPr name="TextBox 7" id="7"/>
          <p:cNvSpPr txBox="true"/>
          <p:nvPr/>
        </p:nvSpPr>
        <p:spPr>
          <a:xfrm rot="0">
            <a:off x="334214" y="8838743"/>
            <a:ext cx="3937018" cy="712470"/>
          </a:xfrm>
          <a:prstGeom prst="rect">
            <a:avLst/>
          </a:prstGeom>
        </p:spPr>
        <p:txBody>
          <a:bodyPr anchor="t" rtlCol="false" tIns="0" lIns="0" bIns="0" rIns="0">
            <a:spAutoFit/>
          </a:bodyPr>
          <a:lstStyle/>
          <a:p>
            <a:pPr algn="ctr">
              <a:lnSpc>
                <a:spcPts val="5880"/>
              </a:lnSpc>
            </a:pPr>
            <a:r>
              <a:rPr lang="en-US" sz="4200" u="sng">
                <a:solidFill>
                  <a:srgbClr val="0E18A2"/>
                </a:solidFill>
                <a:latin typeface="Canva Sans Bold"/>
              </a:rPr>
              <a:t>Opportunities: </a:t>
            </a:r>
          </a:p>
        </p:txBody>
      </p:sp>
      <p:sp>
        <p:nvSpPr>
          <p:cNvPr name="TextBox 8" id="8"/>
          <p:cNvSpPr txBox="true"/>
          <p:nvPr/>
        </p:nvSpPr>
        <p:spPr>
          <a:xfrm rot="0">
            <a:off x="0" y="9475013"/>
            <a:ext cx="18288000" cy="1419860"/>
          </a:xfrm>
          <a:prstGeom prst="rect">
            <a:avLst/>
          </a:prstGeom>
        </p:spPr>
        <p:txBody>
          <a:bodyPr anchor="t" rtlCol="false" tIns="0" lIns="0" bIns="0" rIns="0">
            <a:spAutoFit/>
          </a:bodyPr>
          <a:lstStyle/>
          <a:p>
            <a:pPr algn="just">
              <a:lnSpc>
                <a:spcPts val="5740"/>
              </a:lnSpc>
            </a:pPr>
            <a:r>
              <a:rPr lang="en-US" sz="4100">
                <a:solidFill>
                  <a:srgbClr val="000000"/>
                </a:solidFill>
                <a:latin typeface="Canva Sans Bold"/>
              </a:rPr>
              <a:t>Digital Transformation: The growing demand for digital transformation services</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69315" y="332740"/>
            <a:ext cx="13628057" cy="695960"/>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 services presents significant opportunities for Wipro.</a:t>
            </a:r>
          </a:p>
        </p:txBody>
      </p:sp>
      <p:sp>
        <p:nvSpPr>
          <p:cNvPr name="TextBox 3" id="3"/>
          <p:cNvSpPr txBox="true"/>
          <p:nvPr/>
        </p:nvSpPr>
        <p:spPr>
          <a:xfrm rot="0">
            <a:off x="664267" y="1272823"/>
            <a:ext cx="2607956"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Threats </a:t>
            </a:r>
          </a:p>
        </p:txBody>
      </p:sp>
      <p:sp>
        <p:nvSpPr>
          <p:cNvPr name="TextBox 4" id="4"/>
          <p:cNvSpPr txBox="true"/>
          <p:nvPr/>
        </p:nvSpPr>
        <p:spPr>
          <a:xfrm rot="0">
            <a:off x="0" y="2083718"/>
            <a:ext cx="18288000" cy="1419860"/>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Data Security and Privacy Concerns: Data breaches and privacy issues could affect Wipro’s reputation and lead to legal consequences.</a:t>
            </a:r>
          </a:p>
        </p:txBody>
      </p:sp>
      <p:sp>
        <p:nvSpPr>
          <p:cNvPr name="TextBox 5" id="5"/>
          <p:cNvSpPr txBox="true"/>
          <p:nvPr/>
        </p:nvSpPr>
        <p:spPr>
          <a:xfrm rot="0">
            <a:off x="1028700" y="3751228"/>
            <a:ext cx="14679595" cy="887095"/>
          </a:xfrm>
          <a:prstGeom prst="rect">
            <a:avLst/>
          </a:prstGeom>
        </p:spPr>
        <p:txBody>
          <a:bodyPr anchor="t" rtlCol="false" tIns="0" lIns="0" bIns="0" rIns="0">
            <a:spAutoFit/>
          </a:bodyPr>
          <a:lstStyle/>
          <a:p>
            <a:pPr algn="ctr">
              <a:lnSpc>
                <a:spcPts val="7279"/>
              </a:lnSpc>
            </a:pPr>
            <a:r>
              <a:rPr lang="en-US" sz="5199" u="sng">
                <a:solidFill>
                  <a:srgbClr val="550D5B"/>
                </a:solidFill>
                <a:latin typeface="Canva Sans Bold"/>
              </a:rPr>
              <a:t>Competitor 2:Tata Consultancy Services(TCS)</a:t>
            </a:r>
          </a:p>
        </p:txBody>
      </p:sp>
      <p:sp>
        <p:nvSpPr>
          <p:cNvPr name="TextBox 6" id="6"/>
          <p:cNvSpPr txBox="true"/>
          <p:nvPr/>
        </p:nvSpPr>
        <p:spPr>
          <a:xfrm rot="0">
            <a:off x="709700" y="4686617"/>
            <a:ext cx="1258545" cy="828040"/>
          </a:xfrm>
          <a:prstGeom prst="rect">
            <a:avLst/>
          </a:prstGeom>
        </p:spPr>
        <p:txBody>
          <a:bodyPr anchor="t" rtlCol="false" tIns="0" lIns="0" bIns="0" rIns="0">
            <a:spAutoFit/>
          </a:bodyPr>
          <a:lstStyle/>
          <a:p>
            <a:pPr algn="ctr">
              <a:lnSpc>
                <a:spcPts val="6859"/>
              </a:lnSpc>
            </a:pPr>
            <a:r>
              <a:rPr lang="en-US" sz="4899" u="sng">
                <a:solidFill>
                  <a:srgbClr val="0E18A2"/>
                </a:solidFill>
                <a:latin typeface="Canva Sans Bold"/>
              </a:rPr>
              <a:t>USP</a:t>
            </a:r>
          </a:p>
        </p:txBody>
      </p:sp>
      <p:sp>
        <p:nvSpPr>
          <p:cNvPr name="TextBox 7" id="7"/>
          <p:cNvSpPr txBox="true"/>
          <p:nvPr/>
        </p:nvSpPr>
        <p:spPr>
          <a:xfrm rot="0">
            <a:off x="-286852" y="5571808"/>
            <a:ext cx="18861704" cy="1419860"/>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TCS has a strong global presence with operations in numerous countries, allowing it to offer services on a worldwide scale.</a:t>
            </a:r>
          </a:p>
        </p:txBody>
      </p:sp>
      <p:sp>
        <p:nvSpPr>
          <p:cNvPr name="TextBox 8" id="8"/>
          <p:cNvSpPr txBox="true"/>
          <p:nvPr/>
        </p:nvSpPr>
        <p:spPr>
          <a:xfrm rot="0">
            <a:off x="557977" y="6905942"/>
            <a:ext cx="6898860" cy="795020"/>
          </a:xfrm>
          <a:prstGeom prst="rect">
            <a:avLst/>
          </a:prstGeom>
        </p:spPr>
        <p:txBody>
          <a:bodyPr anchor="t" rtlCol="false" tIns="0" lIns="0" bIns="0" rIns="0">
            <a:spAutoFit/>
          </a:bodyPr>
          <a:lstStyle/>
          <a:p>
            <a:pPr algn="ctr">
              <a:lnSpc>
                <a:spcPts val="6580"/>
              </a:lnSpc>
            </a:pPr>
            <a:r>
              <a:rPr lang="en-US" sz="4700" u="sng">
                <a:solidFill>
                  <a:srgbClr val="E8223B"/>
                </a:solidFill>
                <a:latin typeface="Canva Sans Bold"/>
              </a:rPr>
              <a:t>Online Communication:</a:t>
            </a:r>
          </a:p>
        </p:txBody>
      </p:sp>
      <p:sp>
        <p:nvSpPr>
          <p:cNvPr name="TextBox 9" id="9"/>
          <p:cNvSpPr txBox="true"/>
          <p:nvPr/>
        </p:nvSpPr>
        <p:spPr>
          <a:xfrm rot="0">
            <a:off x="0" y="7758112"/>
            <a:ext cx="18288000" cy="2143760"/>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TCS uses various digital platforms and tools for internal collaboration, client communication, and project management. This includes video conferencing platforms like Zoom and Microsoft Teams, collaboration </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25008" y="-4758"/>
            <a:ext cx="16934292" cy="1990716"/>
          </a:xfrm>
          <a:prstGeom prst="rect">
            <a:avLst/>
          </a:prstGeom>
        </p:spPr>
        <p:txBody>
          <a:bodyPr anchor="t" rtlCol="false" tIns="0" lIns="0" bIns="0" rIns="0">
            <a:spAutoFit/>
          </a:bodyPr>
          <a:lstStyle/>
          <a:p>
            <a:pPr algn="just">
              <a:lnSpc>
                <a:spcPts val="5315"/>
              </a:lnSpc>
            </a:pPr>
            <a:r>
              <a:rPr lang="en-US" sz="3796">
                <a:solidFill>
                  <a:srgbClr val="000000"/>
                </a:solidFill>
                <a:latin typeface="Canva Sans Bold"/>
              </a:rPr>
              <a:t>tools like Slack and Microsoft SharePoint, and project management tools like Jira and Trello. TCS also utilizes email, instant messaging, and social media for communication and outreach purposes.</a:t>
            </a:r>
          </a:p>
        </p:txBody>
      </p:sp>
      <p:sp>
        <p:nvSpPr>
          <p:cNvPr name="TextBox 3" id="3"/>
          <p:cNvSpPr txBox="true"/>
          <p:nvPr/>
        </p:nvSpPr>
        <p:spPr>
          <a:xfrm rot="0">
            <a:off x="668160" y="2838261"/>
            <a:ext cx="4767046"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SWOT Analysis</a:t>
            </a:r>
          </a:p>
        </p:txBody>
      </p:sp>
      <p:sp>
        <p:nvSpPr>
          <p:cNvPr name="TextBox 4" id="4"/>
          <p:cNvSpPr txBox="true"/>
          <p:nvPr/>
        </p:nvSpPr>
        <p:spPr>
          <a:xfrm rot="0">
            <a:off x="325008" y="3658681"/>
            <a:ext cx="16934292" cy="6620269"/>
          </a:xfrm>
          <a:prstGeom prst="rect">
            <a:avLst/>
          </a:prstGeom>
        </p:spPr>
        <p:txBody>
          <a:bodyPr anchor="t" rtlCol="false" tIns="0" lIns="0" bIns="0" rIns="0">
            <a:spAutoFit/>
          </a:bodyPr>
          <a:lstStyle/>
          <a:p>
            <a:pPr algn="just">
              <a:lnSpc>
                <a:spcPts val="5272"/>
              </a:lnSpc>
            </a:pPr>
            <a:r>
              <a:rPr lang="en-US" sz="3765">
                <a:solidFill>
                  <a:srgbClr val="000000"/>
                </a:solidFill>
                <a:latin typeface="Canva Sans Bold"/>
              </a:rPr>
              <a:t>• Strengths : Strong Brand Reputation: TCS is well-regarded in the IT industry, known for its quality services and a history of successful client partnerships.</a:t>
            </a:r>
          </a:p>
          <a:p>
            <a:pPr algn="just">
              <a:lnSpc>
                <a:spcPts val="5272"/>
              </a:lnSpc>
            </a:pPr>
            <a:r>
              <a:rPr lang="en-US" sz="3765">
                <a:solidFill>
                  <a:srgbClr val="000000"/>
                </a:solidFill>
                <a:latin typeface="Canva Sans Bold"/>
              </a:rPr>
              <a:t>• Weaknesses: Over-Reliance on Specific Sectors: TCS may face overreliance on specific industries, such as financial services for TCS, making them vulnerable to industry-specific economic downturns. </a:t>
            </a:r>
          </a:p>
          <a:p>
            <a:pPr algn="just">
              <a:lnSpc>
                <a:spcPts val="5272"/>
              </a:lnSpc>
            </a:pPr>
            <a:r>
              <a:rPr lang="en-US" sz="3765">
                <a:solidFill>
                  <a:srgbClr val="000000"/>
                </a:solidFill>
                <a:latin typeface="Canva Sans Bold"/>
              </a:rPr>
              <a:t>• Opportunities: Emerging Technologies: TCS can capitalize on emerging technologies like IoT, 5G, Al, and automation to improve its service offerings and efficiency. </a:t>
            </a:r>
          </a:p>
          <a:p>
            <a:pPr algn="just">
              <a:lnSpc>
                <a:spcPts val="5272"/>
              </a:lnSpc>
            </a:pP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323" y="-3009"/>
            <a:ext cx="16903355" cy="1987218"/>
          </a:xfrm>
          <a:prstGeom prst="rect">
            <a:avLst/>
          </a:prstGeom>
        </p:spPr>
        <p:txBody>
          <a:bodyPr anchor="t" rtlCol="false" tIns="0" lIns="0" bIns="0" rIns="0">
            <a:spAutoFit/>
          </a:bodyPr>
          <a:lstStyle/>
          <a:p>
            <a:pPr algn="just">
              <a:lnSpc>
                <a:spcPts val="5305"/>
              </a:lnSpc>
            </a:pPr>
            <a:r>
              <a:rPr lang="en-US" sz="3789">
                <a:solidFill>
                  <a:srgbClr val="000000"/>
                </a:solidFill>
                <a:latin typeface="Canva Sans Bold"/>
              </a:rPr>
              <a:t>• Threats: Data Security and Privacy Concerns: Data breaches and privacy issues could affect the reputation of TCS and lead to legal consequences.</a:t>
            </a:r>
          </a:p>
        </p:txBody>
      </p:sp>
      <p:sp>
        <p:nvSpPr>
          <p:cNvPr name="TextBox 3" id="3"/>
          <p:cNvSpPr txBox="true"/>
          <p:nvPr/>
        </p:nvSpPr>
        <p:spPr>
          <a:xfrm rot="0">
            <a:off x="4518949" y="1869909"/>
            <a:ext cx="8303744" cy="1052195"/>
          </a:xfrm>
          <a:prstGeom prst="rect">
            <a:avLst/>
          </a:prstGeom>
        </p:spPr>
        <p:txBody>
          <a:bodyPr anchor="t" rtlCol="false" tIns="0" lIns="0" bIns="0" rIns="0">
            <a:spAutoFit/>
          </a:bodyPr>
          <a:lstStyle/>
          <a:p>
            <a:pPr algn="ctr">
              <a:lnSpc>
                <a:spcPts val="8680"/>
              </a:lnSpc>
            </a:pPr>
            <a:r>
              <a:rPr lang="en-US" sz="6200" u="sng">
                <a:solidFill>
                  <a:srgbClr val="550D5B"/>
                </a:solidFill>
                <a:latin typeface="Canva Sans Bold"/>
              </a:rPr>
              <a:t>Competitor 3:Infosys </a:t>
            </a:r>
          </a:p>
        </p:txBody>
      </p:sp>
      <p:sp>
        <p:nvSpPr>
          <p:cNvPr name="TextBox 4" id="4"/>
          <p:cNvSpPr txBox="true"/>
          <p:nvPr/>
        </p:nvSpPr>
        <p:spPr>
          <a:xfrm rot="0">
            <a:off x="692323" y="2836379"/>
            <a:ext cx="1130120" cy="755015"/>
          </a:xfrm>
          <a:prstGeom prst="rect">
            <a:avLst/>
          </a:prstGeom>
        </p:spPr>
        <p:txBody>
          <a:bodyPr anchor="t" rtlCol="false" tIns="0" lIns="0" bIns="0" rIns="0">
            <a:spAutoFit/>
          </a:bodyPr>
          <a:lstStyle/>
          <a:p>
            <a:pPr algn="ctr">
              <a:lnSpc>
                <a:spcPts val="6160"/>
              </a:lnSpc>
            </a:pPr>
            <a:r>
              <a:rPr lang="en-US" sz="4400" u="sng">
                <a:solidFill>
                  <a:srgbClr val="E8223B"/>
                </a:solidFill>
                <a:latin typeface="Canva Sans Bold"/>
              </a:rPr>
              <a:t>USP</a:t>
            </a:r>
          </a:p>
        </p:txBody>
      </p:sp>
      <p:sp>
        <p:nvSpPr>
          <p:cNvPr name="TextBox 5" id="5"/>
          <p:cNvSpPr txBox="true"/>
          <p:nvPr/>
        </p:nvSpPr>
        <p:spPr>
          <a:xfrm rot="0">
            <a:off x="545802" y="3763234"/>
            <a:ext cx="17430430" cy="2970941"/>
          </a:xfrm>
          <a:prstGeom prst="rect">
            <a:avLst/>
          </a:prstGeom>
        </p:spPr>
        <p:txBody>
          <a:bodyPr anchor="t" rtlCol="false" tIns="0" lIns="0" bIns="0" rIns="0">
            <a:spAutoFit/>
          </a:bodyPr>
          <a:lstStyle/>
          <a:p>
            <a:pPr algn="just">
              <a:lnSpc>
                <a:spcPts val="4788"/>
              </a:lnSpc>
            </a:pPr>
            <a:r>
              <a:rPr lang="en-US" sz="3420">
                <a:solidFill>
                  <a:srgbClr val="000000"/>
                </a:solidFill>
                <a:latin typeface="Canva Sans Bold"/>
              </a:rPr>
              <a:t> It has a strong global presence and provides a wide range of services including software development, system integration, consulting, and outsourcing. </a:t>
            </a:r>
          </a:p>
          <a:p>
            <a:pPr algn="just">
              <a:lnSpc>
                <a:spcPts val="4788"/>
              </a:lnSpc>
            </a:pPr>
            <a:r>
              <a:rPr lang="en-US" sz="3420">
                <a:solidFill>
                  <a:srgbClr val="000000"/>
                </a:solidFill>
                <a:latin typeface="Canva Sans Bold"/>
              </a:rPr>
              <a:t>Online communication some potential distinctive online. Communication some potential distinctive online communication practices used by Infosys are Infosys Knowledge Institute, Infytv, Infychat, Investor Relations Portal.</a:t>
            </a:r>
          </a:p>
        </p:txBody>
      </p:sp>
      <p:sp>
        <p:nvSpPr>
          <p:cNvPr name="TextBox 6" id="6"/>
          <p:cNvSpPr txBox="true"/>
          <p:nvPr/>
        </p:nvSpPr>
        <p:spPr>
          <a:xfrm rot="0">
            <a:off x="545802" y="6657975"/>
            <a:ext cx="4260327" cy="762000"/>
          </a:xfrm>
          <a:prstGeom prst="rect">
            <a:avLst/>
          </a:prstGeom>
        </p:spPr>
        <p:txBody>
          <a:bodyPr anchor="t" rtlCol="false" tIns="0" lIns="0" bIns="0" rIns="0">
            <a:spAutoFit/>
          </a:bodyPr>
          <a:lstStyle/>
          <a:p>
            <a:pPr algn="ctr">
              <a:lnSpc>
                <a:spcPts val="6299"/>
              </a:lnSpc>
            </a:pPr>
            <a:r>
              <a:rPr lang="en-US" sz="4500" u="sng">
                <a:solidFill>
                  <a:srgbClr val="0E18A2"/>
                </a:solidFill>
                <a:latin typeface="Canva Sans Bold"/>
              </a:rPr>
              <a:t>SWOT Analysis </a:t>
            </a:r>
          </a:p>
        </p:txBody>
      </p:sp>
      <p:sp>
        <p:nvSpPr>
          <p:cNvPr name="TextBox 7" id="7"/>
          <p:cNvSpPr txBox="true"/>
          <p:nvPr/>
        </p:nvSpPr>
        <p:spPr>
          <a:xfrm rot="0">
            <a:off x="545802" y="7458271"/>
            <a:ext cx="2547721" cy="712470"/>
          </a:xfrm>
          <a:prstGeom prst="rect">
            <a:avLst/>
          </a:prstGeom>
        </p:spPr>
        <p:txBody>
          <a:bodyPr anchor="t" rtlCol="false" tIns="0" lIns="0" bIns="0" rIns="0">
            <a:spAutoFit/>
          </a:bodyPr>
          <a:lstStyle/>
          <a:p>
            <a:pPr algn="ctr">
              <a:lnSpc>
                <a:spcPts val="5880"/>
              </a:lnSpc>
            </a:pPr>
            <a:r>
              <a:rPr lang="en-US" sz="4200" u="sng">
                <a:solidFill>
                  <a:srgbClr val="A20E20"/>
                </a:solidFill>
                <a:latin typeface="Canva Sans Bold"/>
              </a:rPr>
              <a:t>Strengths</a:t>
            </a:r>
          </a:p>
        </p:txBody>
      </p:sp>
      <p:sp>
        <p:nvSpPr>
          <p:cNvPr name="TextBox 8" id="8"/>
          <p:cNvSpPr txBox="true"/>
          <p:nvPr/>
        </p:nvSpPr>
        <p:spPr>
          <a:xfrm rot="0">
            <a:off x="545802" y="8209036"/>
            <a:ext cx="16186422" cy="2022329"/>
          </a:xfrm>
          <a:prstGeom prst="rect">
            <a:avLst/>
          </a:prstGeom>
        </p:spPr>
        <p:txBody>
          <a:bodyPr anchor="t" rtlCol="false" tIns="0" lIns="0" bIns="0" rIns="0">
            <a:spAutoFit/>
          </a:bodyPr>
          <a:lstStyle/>
          <a:p>
            <a:pPr algn="just">
              <a:lnSpc>
                <a:spcPts val="5402"/>
              </a:lnSpc>
            </a:pPr>
            <a:r>
              <a:rPr lang="en-US" sz="3859">
                <a:solidFill>
                  <a:srgbClr val="000000"/>
                </a:solidFill>
                <a:latin typeface="Canva Sans Bold"/>
              </a:rPr>
              <a:t>Strong Brand Reputation: Infosys is well-regarded in the IT industry and is known for its quality services, a history of successful client partnerships, and a commitment to innovation.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3777921" y="2376440"/>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8" id="8"/>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028700" y="242095"/>
            <a:ext cx="5744236" cy="2134344"/>
          </a:xfrm>
          <a:prstGeom prst="rect">
            <a:avLst/>
          </a:prstGeom>
        </p:spPr>
        <p:txBody>
          <a:bodyPr anchor="t" rtlCol="false" tIns="0" lIns="0" bIns="0" rIns="0">
            <a:spAutoFit/>
          </a:bodyPr>
          <a:lstStyle/>
          <a:p>
            <a:pPr algn="ctr">
              <a:lnSpc>
                <a:spcPts val="8604"/>
              </a:lnSpc>
            </a:pPr>
            <a:r>
              <a:rPr lang="en-US" sz="6145">
                <a:solidFill>
                  <a:srgbClr val="000000"/>
                </a:solidFill>
                <a:latin typeface="Canva Sans Bold"/>
              </a:rPr>
              <a:t>TECH MAHENDRA </a:t>
            </a:r>
          </a:p>
        </p:txBody>
      </p:sp>
      <p:sp>
        <p:nvSpPr>
          <p:cNvPr name="TextBox 10" id="10"/>
          <p:cNvSpPr txBox="true"/>
          <p:nvPr/>
        </p:nvSpPr>
        <p:spPr>
          <a:xfrm rot="0">
            <a:off x="2517032" y="3310578"/>
            <a:ext cx="12157718" cy="4246703"/>
          </a:xfrm>
          <a:prstGeom prst="rect">
            <a:avLst/>
          </a:prstGeom>
        </p:spPr>
        <p:txBody>
          <a:bodyPr anchor="t" rtlCol="false" tIns="0" lIns="0" bIns="0" rIns="0">
            <a:spAutoFit/>
          </a:bodyPr>
          <a:lstStyle/>
          <a:p>
            <a:pPr algn="ctr">
              <a:lnSpc>
                <a:spcPts val="4804"/>
              </a:lnSpc>
            </a:pPr>
            <a:r>
              <a:rPr lang="en-US" sz="3431">
                <a:solidFill>
                  <a:srgbClr val="000000"/>
                </a:solidFill>
                <a:latin typeface="Canva Sans Bold"/>
              </a:rPr>
              <a:t>Team ID : LTVIP2024TMID14996</a:t>
            </a:r>
          </a:p>
          <a:p>
            <a:pPr algn="ctr">
              <a:lnSpc>
                <a:spcPts val="4804"/>
              </a:lnSpc>
            </a:pPr>
            <a:r>
              <a:rPr lang="en-US" sz="3431">
                <a:solidFill>
                  <a:srgbClr val="000000"/>
                </a:solidFill>
                <a:latin typeface="Canva Sans Bold"/>
              </a:rPr>
              <a:t>Team Details</a:t>
            </a:r>
          </a:p>
          <a:p>
            <a:pPr algn="ctr">
              <a:lnSpc>
                <a:spcPts val="4804"/>
              </a:lnSpc>
            </a:pPr>
          </a:p>
          <a:p>
            <a:pPr algn="ctr">
              <a:lnSpc>
                <a:spcPts val="4804"/>
              </a:lnSpc>
            </a:pPr>
            <a:r>
              <a:rPr lang="en-US" sz="3431">
                <a:solidFill>
                  <a:srgbClr val="000000"/>
                </a:solidFill>
                <a:latin typeface="Canva Sans Bold"/>
              </a:rPr>
              <a:t>1 .Te</a:t>
            </a:r>
            <a:r>
              <a:rPr lang="en-US" sz="3431">
                <a:solidFill>
                  <a:srgbClr val="000000"/>
                </a:solidFill>
                <a:latin typeface="Canva Sans Bold"/>
              </a:rPr>
              <a:t>am Leader : E Durga</a:t>
            </a:r>
          </a:p>
          <a:p>
            <a:pPr algn="ctr">
              <a:lnSpc>
                <a:spcPts val="4804"/>
              </a:lnSpc>
            </a:pPr>
            <a:r>
              <a:rPr lang="en-US" sz="3431">
                <a:solidFill>
                  <a:srgbClr val="000000"/>
                </a:solidFill>
                <a:latin typeface="Canva Sans"/>
              </a:rPr>
              <a:t>           2.  </a:t>
            </a:r>
            <a:r>
              <a:rPr lang="en-US" sz="3431">
                <a:solidFill>
                  <a:srgbClr val="000000"/>
                </a:solidFill>
                <a:latin typeface="Canva Sans Bold"/>
              </a:rPr>
              <a:t>Team member : B Deepikae</a:t>
            </a:r>
          </a:p>
          <a:p>
            <a:pPr algn="ctr">
              <a:lnSpc>
                <a:spcPts val="4804"/>
              </a:lnSpc>
            </a:pPr>
            <a:r>
              <a:rPr lang="en-US" sz="3431">
                <a:solidFill>
                  <a:srgbClr val="000000"/>
                </a:solidFill>
                <a:latin typeface="Canva Sans Bold"/>
              </a:rPr>
              <a:t>      3. Te</a:t>
            </a:r>
            <a:r>
              <a:rPr lang="en-US" sz="3431">
                <a:solidFill>
                  <a:srgbClr val="000000"/>
                </a:solidFill>
                <a:latin typeface="Canva Sans Bold"/>
              </a:rPr>
              <a:t>am member : B Eswari</a:t>
            </a:r>
          </a:p>
          <a:p>
            <a:pPr algn="ctr">
              <a:lnSpc>
                <a:spcPts val="4804"/>
              </a:lnSpc>
            </a:pPr>
            <a:r>
              <a:rPr lang="en-US" sz="3431">
                <a:solidFill>
                  <a:srgbClr val="000000"/>
                </a:solidFill>
                <a:latin typeface="Canva Sans"/>
              </a:rPr>
              <a:t>        4. </a:t>
            </a:r>
            <a:r>
              <a:rPr lang="en-US" sz="3431">
                <a:solidFill>
                  <a:srgbClr val="000000"/>
                </a:solidFill>
                <a:latin typeface="Canva Sans Bold"/>
              </a:rPr>
              <a:t>Team member : B Naveen</a:t>
            </a:r>
          </a:p>
        </p:txBody>
      </p:sp>
      <p:sp>
        <p:nvSpPr>
          <p:cNvPr name="TextBox 11" id="11"/>
          <p:cNvSpPr txBox="true"/>
          <p:nvPr/>
        </p:nvSpPr>
        <p:spPr>
          <a:xfrm rot="0">
            <a:off x="4512493" y="8274281"/>
            <a:ext cx="10201989" cy="794299"/>
          </a:xfrm>
          <a:prstGeom prst="rect">
            <a:avLst/>
          </a:prstGeom>
        </p:spPr>
        <p:txBody>
          <a:bodyPr anchor="t" rtlCol="false" tIns="0" lIns="0" bIns="0" rIns="0">
            <a:spAutoFit/>
          </a:bodyPr>
          <a:lstStyle/>
          <a:p>
            <a:pPr algn="ctr">
              <a:lnSpc>
                <a:spcPts val="6477"/>
              </a:lnSpc>
            </a:pPr>
            <a:r>
              <a:rPr lang="en-US" sz="4626">
                <a:solidFill>
                  <a:srgbClr val="A20E20"/>
                </a:solidFill>
                <a:latin typeface="Futura Display"/>
              </a:rPr>
              <a:t>University Name :Dr. B. R. Ambedkar University </a:t>
            </a:r>
          </a:p>
        </p:txBody>
      </p:sp>
      <p:grpSp>
        <p:nvGrpSpPr>
          <p:cNvPr name="Group 12" id="12"/>
          <p:cNvGrpSpPr/>
          <p:nvPr/>
        </p:nvGrpSpPr>
        <p:grpSpPr>
          <a:xfrm rot="-10800000">
            <a:off x="-3957536" y="152400"/>
            <a:ext cx="13253936" cy="3370693"/>
            <a:chOff x="0" y="0"/>
            <a:chExt cx="736505" cy="187305"/>
          </a:xfrm>
        </p:grpSpPr>
        <p:sp>
          <p:nvSpPr>
            <p:cNvPr name="Freeform 13" id="13"/>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14" id="14"/>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885078" y="791974"/>
            <a:ext cx="588785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TECH MAHENDRA </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40003" y="151130"/>
            <a:ext cx="3512127" cy="738505"/>
          </a:xfrm>
          <a:prstGeom prst="rect">
            <a:avLst/>
          </a:prstGeom>
        </p:spPr>
        <p:txBody>
          <a:bodyPr anchor="t" rtlCol="false" tIns="0" lIns="0" bIns="0" rIns="0">
            <a:spAutoFit/>
          </a:bodyPr>
          <a:lstStyle/>
          <a:p>
            <a:pPr algn="ctr">
              <a:lnSpc>
                <a:spcPts val="6019"/>
              </a:lnSpc>
            </a:pPr>
            <a:r>
              <a:rPr lang="en-US" sz="4299" u="sng">
                <a:solidFill>
                  <a:srgbClr val="A20E20"/>
                </a:solidFill>
                <a:latin typeface="Canva Sans Bold"/>
              </a:rPr>
              <a:t>Weaknesses: </a:t>
            </a:r>
          </a:p>
        </p:txBody>
      </p:sp>
      <p:sp>
        <p:nvSpPr>
          <p:cNvPr name="TextBox 3" id="3"/>
          <p:cNvSpPr txBox="true"/>
          <p:nvPr/>
        </p:nvSpPr>
        <p:spPr>
          <a:xfrm rot="0">
            <a:off x="514350" y="813435"/>
            <a:ext cx="17259300" cy="2027460"/>
          </a:xfrm>
          <a:prstGeom prst="rect">
            <a:avLst/>
          </a:prstGeom>
        </p:spPr>
        <p:txBody>
          <a:bodyPr anchor="t" rtlCol="false" tIns="0" lIns="0" bIns="0" rIns="0">
            <a:spAutoFit/>
          </a:bodyPr>
          <a:lstStyle/>
          <a:p>
            <a:pPr algn="just">
              <a:lnSpc>
                <a:spcPts val="5417"/>
              </a:lnSpc>
            </a:pPr>
            <a:r>
              <a:rPr lang="en-US" sz="3869">
                <a:solidFill>
                  <a:srgbClr val="000000"/>
                </a:solidFill>
                <a:latin typeface="Canva Sans Bold"/>
              </a:rPr>
              <a:t> </a:t>
            </a:r>
            <a:r>
              <a:rPr lang="en-US" sz="3869">
                <a:solidFill>
                  <a:srgbClr val="000000"/>
                </a:solidFill>
                <a:latin typeface="Canva Sans Bold"/>
              </a:rPr>
              <a:t>Over-Reliance on North America: A significant portion of Infosys’s revenue comes from North America, making it vulnerable to economic downturns or changes in regulations in that region.</a:t>
            </a:r>
          </a:p>
        </p:txBody>
      </p:sp>
      <p:sp>
        <p:nvSpPr>
          <p:cNvPr name="TextBox 4" id="4"/>
          <p:cNvSpPr txBox="true"/>
          <p:nvPr/>
        </p:nvSpPr>
        <p:spPr>
          <a:xfrm rot="0">
            <a:off x="514350" y="2764695"/>
            <a:ext cx="4218222" cy="762000"/>
          </a:xfrm>
          <a:prstGeom prst="rect">
            <a:avLst/>
          </a:prstGeom>
        </p:spPr>
        <p:txBody>
          <a:bodyPr anchor="t" rtlCol="false" tIns="0" lIns="0" bIns="0" rIns="0">
            <a:spAutoFit/>
          </a:bodyPr>
          <a:lstStyle/>
          <a:p>
            <a:pPr algn="ctr">
              <a:lnSpc>
                <a:spcPts val="6299"/>
              </a:lnSpc>
            </a:pPr>
            <a:r>
              <a:rPr lang="en-US" sz="4500" u="sng">
                <a:solidFill>
                  <a:srgbClr val="A20E20"/>
                </a:solidFill>
                <a:latin typeface="Canva Sans Bold"/>
              </a:rPr>
              <a:t>Opportunities: </a:t>
            </a:r>
          </a:p>
        </p:txBody>
      </p:sp>
      <p:sp>
        <p:nvSpPr>
          <p:cNvPr name="TextBox 5" id="5"/>
          <p:cNvSpPr txBox="true"/>
          <p:nvPr/>
        </p:nvSpPr>
        <p:spPr>
          <a:xfrm rot="0">
            <a:off x="740003" y="3450495"/>
            <a:ext cx="17259300" cy="3393821"/>
          </a:xfrm>
          <a:prstGeom prst="rect">
            <a:avLst/>
          </a:prstGeom>
        </p:spPr>
        <p:txBody>
          <a:bodyPr anchor="t" rtlCol="false" tIns="0" lIns="0" bIns="0" rIns="0">
            <a:spAutoFit/>
          </a:bodyPr>
          <a:lstStyle/>
          <a:p>
            <a:pPr algn="just">
              <a:lnSpc>
                <a:spcPts val="5417"/>
              </a:lnSpc>
            </a:pPr>
            <a:r>
              <a:rPr lang="en-US" sz="3869">
                <a:solidFill>
                  <a:srgbClr val="000000"/>
                </a:solidFill>
                <a:latin typeface="Canva Sans Bold"/>
              </a:rPr>
              <a:t>Block chain and lot : Infosys can capitalize on the growth of block chain technology and the Internet of Things (IoT) in various industries. Strategic Partnerships: Collaborating with technology companies, startups, and academic institutions can lead to innovative solutions and access to new markets.</a:t>
            </a:r>
          </a:p>
        </p:txBody>
      </p:sp>
      <p:sp>
        <p:nvSpPr>
          <p:cNvPr name="TextBox 6" id="6"/>
          <p:cNvSpPr txBox="true"/>
          <p:nvPr/>
        </p:nvSpPr>
        <p:spPr>
          <a:xfrm rot="0">
            <a:off x="740003" y="6758591"/>
            <a:ext cx="2468220" cy="778510"/>
          </a:xfrm>
          <a:prstGeom prst="rect">
            <a:avLst/>
          </a:prstGeom>
        </p:spPr>
        <p:txBody>
          <a:bodyPr anchor="t" rtlCol="false" tIns="0" lIns="0" bIns="0" rIns="0">
            <a:spAutoFit/>
          </a:bodyPr>
          <a:lstStyle/>
          <a:p>
            <a:pPr algn="just">
              <a:lnSpc>
                <a:spcPts val="6439"/>
              </a:lnSpc>
            </a:pPr>
            <a:r>
              <a:rPr lang="en-US" sz="4599" u="sng">
                <a:solidFill>
                  <a:srgbClr val="A20E20"/>
                </a:solidFill>
                <a:latin typeface="Canva Sans Bold"/>
              </a:rPr>
              <a:t>Threats: </a:t>
            </a:r>
          </a:p>
        </p:txBody>
      </p:sp>
      <p:sp>
        <p:nvSpPr>
          <p:cNvPr name="TextBox 7" id="7"/>
          <p:cNvSpPr txBox="true"/>
          <p:nvPr/>
        </p:nvSpPr>
        <p:spPr>
          <a:xfrm rot="0">
            <a:off x="633069" y="7838440"/>
            <a:ext cx="17366234" cy="1419860"/>
          </a:xfrm>
          <a:prstGeom prst="rect">
            <a:avLst/>
          </a:prstGeom>
        </p:spPr>
        <p:txBody>
          <a:bodyPr anchor="t" rtlCol="false" tIns="0" lIns="0" bIns="0" rIns="0">
            <a:spAutoFit/>
          </a:bodyPr>
          <a:lstStyle/>
          <a:p>
            <a:pPr algn="just">
              <a:lnSpc>
                <a:spcPts val="5740"/>
              </a:lnSpc>
            </a:pPr>
            <a:r>
              <a:rPr lang="en-US" sz="4100">
                <a:solidFill>
                  <a:srgbClr val="000000"/>
                </a:solidFill>
                <a:latin typeface="Canva Sans Bold"/>
              </a:rPr>
              <a:t> Regulatory Changes: Changes in data protection and immigration regulations can impact Infosys’s operations and workforce.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8668" y="4007242"/>
            <a:ext cx="8545332" cy="4798800"/>
          </a:xfrm>
          <a:custGeom>
            <a:avLst/>
            <a:gdLst/>
            <a:ahLst/>
            <a:cxnLst/>
            <a:rect r="r" b="b" t="t" l="l"/>
            <a:pathLst>
              <a:path h="4798800" w="8545332">
                <a:moveTo>
                  <a:pt x="0" y="0"/>
                </a:moveTo>
                <a:lnTo>
                  <a:pt x="8545332" y="0"/>
                </a:lnTo>
                <a:lnTo>
                  <a:pt x="8545332" y="4798800"/>
                </a:lnTo>
                <a:lnTo>
                  <a:pt x="0" y="4798800"/>
                </a:lnTo>
                <a:lnTo>
                  <a:pt x="0" y="0"/>
                </a:lnTo>
                <a:close/>
              </a:path>
            </a:pathLst>
          </a:custGeom>
          <a:blipFill>
            <a:blip r:embed="rId2"/>
            <a:stretch>
              <a:fillRect l="0" t="0" r="0" b="0"/>
            </a:stretch>
          </a:blipFill>
          <a:ln w="142875" cap="rnd">
            <a:solidFill>
              <a:srgbClr val="000000"/>
            </a:solidFill>
            <a:prstDash val="solid"/>
            <a:round/>
          </a:ln>
        </p:spPr>
      </p:sp>
      <p:sp>
        <p:nvSpPr>
          <p:cNvPr name="Freeform 3" id="3"/>
          <p:cNvSpPr/>
          <p:nvPr/>
        </p:nvSpPr>
        <p:spPr>
          <a:xfrm flipH="false" flipV="false" rot="0">
            <a:off x="11971818" y="2051348"/>
            <a:ext cx="6003993" cy="7637732"/>
          </a:xfrm>
          <a:custGeom>
            <a:avLst/>
            <a:gdLst/>
            <a:ahLst/>
            <a:cxnLst/>
            <a:rect r="r" b="b" t="t" l="l"/>
            <a:pathLst>
              <a:path h="7637732" w="6003993">
                <a:moveTo>
                  <a:pt x="0" y="0"/>
                </a:moveTo>
                <a:lnTo>
                  <a:pt x="6003993" y="0"/>
                </a:lnTo>
                <a:lnTo>
                  <a:pt x="6003993" y="7637732"/>
                </a:lnTo>
                <a:lnTo>
                  <a:pt x="0" y="7637732"/>
                </a:lnTo>
                <a:lnTo>
                  <a:pt x="0" y="0"/>
                </a:lnTo>
                <a:close/>
              </a:path>
            </a:pathLst>
          </a:custGeom>
          <a:blipFill>
            <a:blip r:embed="rId3"/>
            <a:stretch>
              <a:fillRect l="0" t="0" r="0" b="0"/>
            </a:stretch>
          </a:blipFill>
          <a:ln w="123825" cap="rnd">
            <a:solidFill>
              <a:srgbClr val="000000"/>
            </a:solidFill>
            <a:prstDash val="solid"/>
            <a:round/>
          </a:ln>
        </p:spPr>
      </p:sp>
      <p:sp>
        <p:nvSpPr>
          <p:cNvPr name="TextBox 4" id="4"/>
          <p:cNvSpPr txBox="true"/>
          <p:nvPr/>
        </p:nvSpPr>
        <p:spPr>
          <a:xfrm rot="0">
            <a:off x="3314185" y="165100"/>
            <a:ext cx="11659629" cy="1002665"/>
          </a:xfrm>
          <a:prstGeom prst="rect">
            <a:avLst/>
          </a:prstGeom>
        </p:spPr>
        <p:txBody>
          <a:bodyPr anchor="t" rtlCol="false" tIns="0" lIns="0" bIns="0" rIns="0">
            <a:spAutoFit/>
          </a:bodyPr>
          <a:lstStyle/>
          <a:p>
            <a:pPr algn="ctr">
              <a:lnSpc>
                <a:spcPts val="8260"/>
              </a:lnSpc>
            </a:pPr>
            <a:r>
              <a:rPr lang="en-US" sz="5900" u="sng">
                <a:solidFill>
                  <a:srgbClr val="A20E20"/>
                </a:solidFill>
                <a:latin typeface="Canva Sans Bold"/>
              </a:rPr>
              <a:t>Part 2: SEO &amp; Keyword Research</a:t>
            </a:r>
          </a:p>
        </p:txBody>
      </p:sp>
      <p:sp>
        <p:nvSpPr>
          <p:cNvPr name="TextBox 5" id="5"/>
          <p:cNvSpPr txBox="true"/>
          <p:nvPr/>
        </p:nvSpPr>
        <p:spPr>
          <a:xfrm rot="0">
            <a:off x="6168487" y="1937048"/>
            <a:ext cx="5332214" cy="962660"/>
          </a:xfrm>
          <a:prstGeom prst="rect">
            <a:avLst/>
          </a:prstGeom>
        </p:spPr>
        <p:txBody>
          <a:bodyPr anchor="t" rtlCol="false" tIns="0" lIns="0" bIns="0" rIns="0">
            <a:spAutoFit/>
          </a:bodyPr>
          <a:lstStyle/>
          <a:p>
            <a:pPr algn="ctr">
              <a:lnSpc>
                <a:spcPts val="7840"/>
              </a:lnSpc>
            </a:pPr>
            <a:r>
              <a:rPr lang="en-US" sz="5600" u="sng">
                <a:solidFill>
                  <a:srgbClr val="000000"/>
                </a:solidFill>
                <a:latin typeface="Canva Sans Bold Italics"/>
              </a:rPr>
              <a:t>SEO AUDITION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0088" y="1949445"/>
            <a:ext cx="7166911" cy="8033965"/>
          </a:xfrm>
          <a:custGeom>
            <a:avLst/>
            <a:gdLst/>
            <a:ahLst/>
            <a:cxnLst/>
            <a:rect r="r" b="b" t="t" l="l"/>
            <a:pathLst>
              <a:path h="8033965" w="7166911">
                <a:moveTo>
                  <a:pt x="0" y="0"/>
                </a:moveTo>
                <a:lnTo>
                  <a:pt x="7166911" y="0"/>
                </a:lnTo>
                <a:lnTo>
                  <a:pt x="7166911" y="8033965"/>
                </a:lnTo>
                <a:lnTo>
                  <a:pt x="0" y="8033965"/>
                </a:lnTo>
                <a:lnTo>
                  <a:pt x="0" y="0"/>
                </a:lnTo>
                <a:close/>
              </a:path>
            </a:pathLst>
          </a:custGeom>
          <a:blipFill>
            <a:blip r:embed="rId2"/>
            <a:stretch>
              <a:fillRect l="0" t="0" r="0" b="0"/>
            </a:stretch>
          </a:blipFill>
          <a:ln w="85725" cap="sq">
            <a:solidFill>
              <a:srgbClr val="000000"/>
            </a:solidFill>
            <a:prstDash val="solid"/>
            <a:miter/>
          </a:ln>
        </p:spPr>
      </p:sp>
      <p:sp>
        <p:nvSpPr>
          <p:cNvPr name="TextBox 3" id="3"/>
          <p:cNvSpPr txBox="true"/>
          <p:nvPr/>
        </p:nvSpPr>
        <p:spPr>
          <a:xfrm rot="0">
            <a:off x="5134656" y="169228"/>
            <a:ext cx="9311554" cy="1394460"/>
          </a:xfrm>
          <a:prstGeom prst="rect">
            <a:avLst/>
          </a:prstGeom>
        </p:spPr>
        <p:txBody>
          <a:bodyPr anchor="t" rtlCol="false" tIns="0" lIns="0" bIns="0" rIns="0">
            <a:spAutoFit/>
          </a:bodyPr>
          <a:lstStyle/>
          <a:p>
            <a:pPr algn="ctr">
              <a:lnSpc>
                <a:spcPts val="11340"/>
              </a:lnSpc>
            </a:pPr>
            <a:r>
              <a:rPr lang="en-US" sz="8100" u="sng">
                <a:solidFill>
                  <a:srgbClr val="A20E20"/>
                </a:solidFill>
                <a:latin typeface="Canva Sans Bold"/>
              </a:rPr>
              <a:t>Keyword Research</a:t>
            </a:r>
          </a:p>
        </p:txBody>
      </p:sp>
      <p:sp>
        <p:nvSpPr>
          <p:cNvPr name="TextBox 4" id="4"/>
          <p:cNvSpPr txBox="true"/>
          <p:nvPr/>
        </p:nvSpPr>
        <p:spPr>
          <a:xfrm rot="0">
            <a:off x="9489119" y="2274956"/>
            <a:ext cx="5291733" cy="778510"/>
          </a:xfrm>
          <a:prstGeom prst="rect">
            <a:avLst/>
          </a:prstGeom>
        </p:spPr>
        <p:txBody>
          <a:bodyPr anchor="t" rtlCol="false" tIns="0" lIns="0" bIns="0" rIns="0">
            <a:spAutoFit/>
          </a:bodyPr>
          <a:lstStyle/>
          <a:p>
            <a:pPr algn="ctr">
              <a:lnSpc>
                <a:spcPts val="6439"/>
              </a:lnSpc>
            </a:pPr>
            <a:r>
              <a:rPr lang="en-US" sz="4599" u="sng">
                <a:solidFill>
                  <a:srgbClr val="0A5223"/>
                </a:solidFill>
                <a:latin typeface="Canva Sans Bold"/>
              </a:rPr>
              <a:t>Primary keywords:</a:t>
            </a:r>
          </a:p>
        </p:txBody>
      </p:sp>
      <p:sp>
        <p:nvSpPr>
          <p:cNvPr name="TextBox 5" id="5"/>
          <p:cNvSpPr txBox="true"/>
          <p:nvPr/>
        </p:nvSpPr>
        <p:spPr>
          <a:xfrm rot="0">
            <a:off x="8726019" y="3531935"/>
            <a:ext cx="8882949" cy="3181149"/>
          </a:xfrm>
          <a:prstGeom prst="rect">
            <a:avLst/>
          </a:prstGeom>
        </p:spPr>
        <p:txBody>
          <a:bodyPr anchor="t" rtlCol="false" tIns="0" lIns="0" bIns="0" rIns="0">
            <a:spAutoFit/>
          </a:bodyPr>
          <a:lstStyle/>
          <a:p>
            <a:pPr algn="just">
              <a:lnSpc>
                <a:spcPts val="4211"/>
              </a:lnSpc>
            </a:pPr>
            <a:r>
              <a:rPr lang="en-US" sz="3007">
                <a:solidFill>
                  <a:srgbClr val="000000"/>
                </a:solidFill>
                <a:latin typeface="Canva Sans Bold"/>
              </a:rPr>
              <a:t>• Tech Mahindra share price</a:t>
            </a:r>
          </a:p>
          <a:p>
            <a:pPr algn="just">
              <a:lnSpc>
                <a:spcPts val="4211"/>
              </a:lnSpc>
            </a:pPr>
            <a:r>
              <a:rPr lang="en-US" sz="3007">
                <a:solidFill>
                  <a:srgbClr val="000000"/>
                </a:solidFill>
                <a:latin typeface="Canva Sans Bold"/>
              </a:rPr>
              <a:t>• Tech Mahindra careers</a:t>
            </a:r>
          </a:p>
          <a:p>
            <a:pPr algn="just">
              <a:lnSpc>
                <a:spcPts val="4211"/>
              </a:lnSpc>
            </a:pPr>
            <a:r>
              <a:rPr lang="en-US" sz="3007">
                <a:solidFill>
                  <a:srgbClr val="000000"/>
                </a:solidFill>
                <a:latin typeface="Canva Sans Bold"/>
              </a:rPr>
              <a:t>• Twingo Tech Mahindra</a:t>
            </a:r>
          </a:p>
          <a:p>
            <a:pPr algn="just">
              <a:lnSpc>
                <a:spcPts val="4211"/>
              </a:lnSpc>
            </a:pPr>
            <a:r>
              <a:rPr lang="en-US" sz="3007">
                <a:solidFill>
                  <a:srgbClr val="000000"/>
                </a:solidFill>
                <a:latin typeface="Canva Sans Bold"/>
              </a:rPr>
              <a:t>• Tech Mahindra ShareWe can use these 4 as primary keywords since they have decent volumes and are relevant to Brands.</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48614" y="23495"/>
            <a:ext cx="7990772" cy="1005205"/>
          </a:xfrm>
          <a:prstGeom prst="rect">
            <a:avLst/>
          </a:prstGeom>
        </p:spPr>
        <p:txBody>
          <a:bodyPr anchor="t" rtlCol="false" tIns="0" lIns="0" bIns="0" rIns="0">
            <a:spAutoFit/>
          </a:bodyPr>
          <a:lstStyle/>
          <a:p>
            <a:pPr algn="ctr">
              <a:lnSpc>
                <a:spcPts val="8119"/>
              </a:lnSpc>
            </a:pPr>
            <a:r>
              <a:rPr lang="en-US" sz="5799" u="sng">
                <a:solidFill>
                  <a:srgbClr val="550D5B"/>
                </a:solidFill>
                <a:latin typeface="Canva Sans Bold"/>
              </a:rPr>
              <a:t>On Page Optimization </a:t>
            </a:r>
          </a:p>
        </p:txBody>
      </p:sp>
      <p:sp>
        <p:nvSpPr>
          <p:cNvPr name="TextBox 3" id="3"/>
          <p:cNvSpPr txBox="true"/>
          <p:nvPr/>
        </p:nvSpPr>
        <p:spPr>
          <a:xfrm rot="0">
            <a:off x="287327" y="1693361"/>
            <a:ext cx="4747834" cy="762000"/>
          </a:xfrm>
          <a:prstGeom prst="rect">
            <a:avLst/>
          </a:prstGeom>
        </p:spPr>
        <p:txBody>
          <a:bodyPr anchor="t" rtlCol="false" tIns="0" lIns="0" bIns="0" rIns="0">
            <a:spAutoFit/>
          </a:bodyPr>
          <a:lstStyle/>
          <a:p>
            <a:pPr algn="ctr">
              <a:lnSpc>
                <a:spcPts val="6299"/>
              </a:lnSpc>
            </a:pPr>
            <a:r>
              <a:rPr lang="en-US" sz="4500" u="sng">
                <a:solidFill>
                  <a:srgbClr val="0E18A2"/>
                </a:solidFill>
                <a:latin typeface="Canva Sans Bold"/>
              </a:rPr>
              <a:t>Focus keywords :</a:t>
            </a:r>
          </a:p>
        </p:txBody>
      </p:sp>
      <p:sp>
        <p:nvSpPr>
          <p:cNvPr name="TextBox 4" id="4"/>
          <p:cNvSpPr txBox="true"/>
          <p:nvPr/>
        </p:nvSpPr>
        <p:spPr>
          <a:xfrm rot="0">
            <a:off x="287327" y="2549433"/>
            <a:ext cx="17736760" cy="1419860"/>
          </a:xfrm>
          <a:prstGeom prst="rect">
            <a:avLst/>
          </a:prstGeom>
        </p:spPr>
        <p:txBody>
          <a:bodyPr anchor="t" rtlCol="false" tIns="0" lIns="0" bIns="0" rIns="0">
            <a:spAutoFit/>
          </a:bodyPr>
          <a:lstStyle/>
          <a:p>
            <a:pPr algn="just">
              <a:lnSpc>
                <a:spcPts val="5740"/>
              </a:lnSpc>
            </a:pPr>
            <a:r>
              <a:rPr lang="en-US" sz="4100">
                <a:solidFill>
                  <a:srgbClr val="000000"/>
                </a:solidFill>
                <a:latin typeface="Canva Sans Bold"/>
              </a:rPr>
              <a:t>Tech Mahindra share price, Tech Mahindra careers,Twingo Tech Mahindra, Tech Mahindra share. </a:t>
            </a:r>
          </a:p>
        </p:txBody>
      </p:sp>
      <p:sp>
        <p:nvSpPr>
          <p:cNvPr name="TextBox 5" id="5"/>
          <p:cNvSpPr txBox="true"/>
          <p:nvPr/>
        </p:nvSpPr>
        <p:spPr>
          <a:xfrm rot="0">
            <a:off x="287327" y="4381500"/>
            <a:ext cx="2971962" cy="762000"/>
          </a:xfrm>
          <a:prstGeom prst="rect">
            <a:avLst/>
          </a:prstGeom>
        </p:spPr>
        <p:txBody>
          <a:bodyPr anchor="t" rtlCol="false" tIns="0" lIns="0" bIns="0" rIns="0">
            <a:spAutoFit/>
          </a:bodyPr>
          <a:lstStyle/>
          <a:p>
            <a:pPr algn="ctr">
              <a:lnSpc>
                <a:spcPts val="6299"/>
              </a:lnSpc>
            </a:pPr>
            <a:r>
              <a:rPr lang="en-US" sz="4500" u="sng">
                <a:solidFill>
                  <a:srgbClr val="0E18A2"/>
                </a:solidFill>
                <a:latin typeface="Canva Sans Bold"/>
              </a:rPr>
              <a:t>Meta Title:</a:t>
            </a:r>
          </a:p>
        </p:txBody>
      </p:sp>
      <p:sp>
        <p:nvSpPr>
          <p:cNvPr name="TextBox 6" id="6"/>
          <p:cNvSpPr txBox="true"/>
          <p:nvPr/>
        </p:nvSpPr>
        <p:spPr>
          <a:xfrm rot="0">
            <a:off x="602808" y="5177790"/>
            <a:ext cx="15088087" cy="712470"/>
          </a:xfrm>
          <a:prstGeom prst="rect">
            <a:avLst/>
          </a:prstGeom>
        </p:spPr>
        <p:txBody>
          <a:bodyPr anchor="t" rtlCol="false" tIns="0" lIns="0" bIns="0" rIns="0">
            <a:spAutoFit/>
          </a:bodyPr>
          <a:lstStyle/>
          <a:p>
            <a:pPr algn="just">
              <a:lnSpc>
                <a:spcPts val="5880"/>
              </a:lnSpc>
            </a:pPr>
            <a:r>
              <a:rPr lang="en-US" sz="4200">
                <a:solidFill>
                  <a:srgbClr val="000000"/>
                </a:solidFill>
                <a:latin typeface="Canva Sans Bold"/>
              </a:rPr>
              <a:t>Tech Mahindra/Connected world, connected Experiences.</a:t>
            </a:r>
          </a:p>
        </p:txBody>
      </p:sp>
      <p:sp>
        <p:nvSpPr>
          <p:cNvPr name="TextBox 7" id="7"/>
          <p:cNvSpPr txBox="true"/>
          <p:nvPr/>
        </p:nvSpPr>
        <p:spPr>
          <a:xfrm rot="0">
            <a:off x="287327" y="6242685"/>
            <a:ext cx="4634237" cy="712470"/>
          </a:xfrm>
          <a:prstGeom prst="rect">
            <a:avLst/>
          </a:prstGeom>
        </p:spPr>
        <p:txBody>
          <a:bodyPr anchor="t" rtlCol="false" tIns="0" lIns="0" bIns="0" rIns="0">
            <a:spAutoFit/>
          </a:bodyPr>
          <a:lstStyle/>
          <a:p>
            <a:pPr algn="ctr">
              <a:lnSpc>
                <a:spcPts val="5880"/>
              </a:lnSpc>
            </a:pPr>
            <a:r>
              <a:rPr lang="en-US" sz="4200" u="sng">
                <a:solidFill>
                  <a:srgbClr val="0E18A2"/>
                </a:solidFill>
                <a:latin typeface="Canva Sans Bold"/>
              </a:rPr>
              <a:t>Meta Description </a:t>
            </a:r>
          </a:p>
        </p:txBody>
      </p:sp>
      <p:sp>
        <p:nvSpPr>
          <p:cNvPr name="TextBox 8" id="8"/>
          <p:cNvSpPr txBox="true"/>
          <p:nvPr/>
        </p:nvSpPr>
        <p:spPr>
          <a:xfrm rot="0">
            <a:off x="11707" y="7169150"/>
            <a:ext cx="18288000" cy="208915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 Tech Mahindra represents the connected world, offering innovation&amp;human-centric technology experiences to our customers, stakeholders.</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66303" y="207328"/>
            <a:ext cx="8955395" cy="1111250"/>
          </a:xfrm>
          <a:prstGeom prst="rect">
            <a:avLst/>
          </a:prstGeom>
        </p:spPr>
        <p:txBody>
          <a:bodyPr anchor="t" rtlCol="false" tIns="0" lIns="0" bIns="0" rIns="0">
            <a:spAutoFit/>
          </a:bodyPr>
          <a:lstStyle/>
          <a:p>
            <a:pPr algn="ctr">
              <a:lnSpc>
                <a:spcPts val="9100"/>
              </a:lnSpc>
            </a:pPr>
            <a:r>
              <a:rPr lang="en-US" sz="6500" u="sng">
                <a:solidFill>
                  <a:srgbClr val="6E0732"/>
                </a:solidFill>
                <a:latin typeface="Canva Sans Bold"/>
              </a:rPr>
              <a:t>Content Optimization </a:t>
            </a:r>
          </a:p>
        </p:txBody>
      </p:sp>
      <p:sp>
        <p:nvSpPr>
          <p:cNvPr name="TextBox 3" id="3"/>
          <p:cNvSpPr txBox="true"/>
          <p:nvPr/>
        </p:nvSpPr>
        <p:spPr>
          <a:xfrm rot="0">
            <a:off x="687787" y="1635951"/>
            <a:ext cx="3393173" cy="738505"/>
          </a:xfrm>
          <a:prstGeom prst="rect">
            <a:avLst/>
          </a:prstGeom>
        </p:spPr>
        <p:txBody>
          <a:bodyPr anchor="t" rtlCol="false" tIns="0" lIns="0" bIns="0" rIns="0">
            <a:spAutoFit/>
          </a:bodyPr>
          <a:lstStyle/>
          <a:p>
            <a:pPr algn="ctr">
              <a:lnSpc>
                <a:spcPts val="6019"/>
              </a:lnSpc>
            </a:pPr>
            <a:r>
              <a:rPr lang="en-US" sz="4299" u="sng">
                <a:solidFill>
                  <a:srgbClr val="E8223B"/>
                </a:solidFill>
                <a:latin typeface="Canva Sans Bold"/>
              </a:rPr>
              <a:t>Introduction</a:t>
            </a:r>
          </a:p>
        </p:txBody>
      </p:sp>
      <p:sp>
        <p:nvSpPr>
          <p:cNvPr name="TextBox 4" id="4"/>
          <p:cNvSpPr txBox="true"/>
          <p:nvPr/>
        </p:nvSpPr>
        <p:spPr>
          <a:xfrm rot="0">
            <a:off x="687787" y="2298256"/>
            <a:ext cx="17600213" cy="42037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 In the dynamic landscape of the stock market, Tech Mahindra has emerged as a prominent player, captivating investors’ attention with its innovative solutions and robust performance. In this article, we delve into the intricacies of Tech Mahindra’s share price, analyzing its past trends, current factors influencing its valuation, and providing an outlook for the future.</a:t>
            </a:r>
          </a:p>
        </p:txBody>
      </p:sp>
      <p:sp>
        <p:nvSpPr>
          <p:cNvPr name="TextBox 5" id="5"/>
          <p:cNvSpPr txBox="true"/>
          <p:nvPr/>
        </p:nvSpPr>
        <p:spPr>
          <a:xfrm rot="0">
            <a:off x="687787" y="6825806"/>
            <a:ext cx="4302053" cy="695960"/>
          </a:xfrm>
          <a:prstGeom prst="rect">
            <a:avLst/>
          </a:prstGeom>
        </p:spPr>
        <p:txBody>
          <a:bodyPr anchor="t" rtlCol="false" tIns="0" lIns="0" bIns="0" rIns="0">
            <a:spAutoFit/>
          </a:bodyPr>
          <a:lstStyle/>
          <a:p>
            <a:pPr algn="ctr">
              <a:lnSpc>
                <a:spcPts val="5740"/>
              </a:lnSpc>
            </a:pPr>
            <a:r>
              <a:rPr lang="en-US" sz="4100" u="sng">
                <a:solidFill>
                  <a:srgbClr val="0A5223"/>
                </a:solidFill>
                <a:latin typeface="Canva Sans Bold"/>
              </a:rPr>
              <a:t>Industry Trends: </a:t>
            </a:r>
          </a:p>
        </p:txBody>
      </p:sp>
      <p:sp>
        <p:nvSpPr>
          <p:cNvPr name="TextBox 6" id="6"/>
          <p:cNvSpPr txBox="true"/>
          <p:nvPr/>
        </p:nvSpPr>
        <p:spPr>
          <a:xfrm rot="0">
            <a:off x="601689" y="7493000"/>
            <a:ext cx="17686311" cy="27940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The IT and technology sector’s performance directly impacts Tech Mahindra’s share price. Changes in technology adoption, digital transformation trends, and industry disruptions can influence investor sentiment.</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8408" y="273685"/>
            <a:ext cx="6291533" cy="755015"/>
          </a:xfrm>
          <a:prstGeom prst="rect">
            <a:avLst/>
          </a:prstGeom>
        </p:spPr>
        <p:txBody>
          <a:bodyPr anchor="t" rtlCol="false" tIns="0" lIns="0" bIns="0" rIns="0">
            <a:spAutoFit/>
          </a:bodyPr>
          <a:lstStyle/>
          <a:p>
            <a:pPr algn="ctr">
              <a:lnSpc>
                <a:spcPts val="6160"/>
              </a:lnSpc>
            </a:pPr>
            <a:r>
              <a:rPr lang="en-US" sz="4400" u="sng">
                <a:solidFill>
                  <a:srgbClr val="6E0732"/>
                </a:solidFill>
                <a:latin typeface="Canva Sans Bold"/>
              </a:rPr>
              <a:t>Financial Performance </a:t>
            </a:r>
          </a:p>
        </p:txBody>
      </p:sp>
      <p:sp>
        <p:nvSpPr>
          <p:cNvPr name="TextBox 3" id="3"/>
          <p:cNvSpPr txBox="true"/>
          <p:nvPr/>
        </p:nvSpPr>
        <p:spPr>
          <a:xfrm rot="0">
            <a:off x="687499" y="1002030"/>
            <a:ext cx="17600501" cy="2682305"/>
          </a:xfrm>
          <a:prstGeom prst="rect">
            <a:avLst/>
          </a:prstGeom>
        </p:spPr>
        <p:txBody>
          <a:bodyPr anchor="t" rtlCol="false" tIns="0" lIns="0" bIns="0" rIns="0">
            <a:spAutoFit/>
          </a:bodyPr>
          <a:lstStyle/>
          <a:p>
            <a:pPr algn="just">
              <a:lnSpc>
                <a:spcPts val="5389"/>
              </a:lnSpc>
            </a:pPr>
            <a:r>
              <a:rPr lang="en-US" sz="3849">
                <a:solidFill>
                  <a:srgbClr val="000000"/>
                </a:solidFill>
                <a:latin typeface="Canva Sans Bold"/>
              </a:rPr>
              <a:t>Tech Mahindra’s quarterly and annual financial results, including revenue growth, profitability, and margins, play a crucial role in determining its share price. Positive financial indicators often lead to bullish investor sentiment.</a:t>
            </a:r>
          </a:p>
        </p:txBody>
      </p:sp>
      <p:sp>
        <p:nvSpPr>
          <p:cNvPr name="TextBox 4" id="4"/>
          <p:cNvSpPr txBox="true"/>
          <p:nvPr/>
        </p:nvSpPr>
        <p:spPr>
          <a:xfrm rot="0">
            <a:off x="528408" y="3646235"/>
            <a:ext cx="5095280" cy="762000"/>
          </a:xfrm>
          <a:prstGeom prst="rect">
            <a:avLst/>
          </a:prstGeom>
        </p:spPr>
        <p:txBody>
          <a:bodyPr anchor="t" rtlCol="false" tIns="0" lIns="0" bIns="0" rIns="0">
            <a:spAutoFit/>
          </a:bodyPr>
          <a:lstStyle/>
          <a:p>
            <a:pPr algn="ctr">
              <a:lnSpc>
                <a:spcPts val="6299"/>
              </a:lnSpc>
            </a:pPr>
            <a:r>
              <a:rPr lang="en-US" sz="4500" u="sng">
                <a:solidFill>
                  <a:srgbClr val="0A5223"/>
                </a:solidFill>
                <a:latin typeface="Canva Sans Bold"/>
              </a:rPr>
              <a:t>Market sentiment </a:t>
            </a:r>
          </a:p>
        </p:txBody>
      </p:sp>
      <p:sp>
        <p:nvSpPr>
          <p:cNvPr name="TextBox 5" id="5"/>
          <p:cNvSpPr txBox="true"/>
          <p:nvPr/>
        </p:nvSpPr>
        <p:spPr>
          <a:xfrm rot="0">
            <a:off x="528408" y="4332035"/>
            <a:ext cx="17061687" cy="2933165"/>
          </a:xfrm>
          <a:prstGeom prst="rect">
            <a:avLst/>
          </a:prstGeom>
        </p:spPr>
        <p:txBody>
          <a:bodyPr anchor="t" rtlCol="false" tIns="0" lIns="0" bIns="0" rIns="0">
            <a:spAutoFit/>
          </a:bodyPr>
          <a:lstStyle/>
          <a:p>
            <a:pPr algn="just">
              <a:lnSpc>
                <a:spcPts val="5886"/>
              </a:lnSpc>
            </a:pPr>
            <a:r>
              <a:rPr lang="en-US" sz="4204">
                <a:solidFill>
                  <a:srgbClr val="000000"/>
                </a:solidFill>
                <a:latin typeface="Canva Sans Bold"/>
              </a:rPr>
              <a:t>External factors such as global economic conditions, geopolitical events, and market sentiment can impact Tech Mahindra’s share price. Investor perception and market sentiment can drive short-term fluctuations.</a:t>
            </a:r>
          </a:p>
        </p:txBody>
      </p:sp>
      <p:sp>
        <p:nvSpPr>
          <p:cNvPr name="TextBox 6" id="6"/>
          <p:cNvSpPr txBox="true"/>
          <p:nvPr/>
        </p:nvSpPr>
        <p:spPr>
          <a:xfrm rot="0">
            <a:off x="378443" y="7189000"/>
            <a:ext cx="6151418" cy="695960"/>
          </a:xfrm>
          <a:prstGeom prst="rect">
            <a:avLst/>
          </a:prstGeom>
        </p:spPr>
        <p:txBody>
          <a:bodyPr anchor="t" rtlCol="false" tIns="0" lIns="0" bIns="0" rIns="0">
            <a:spAutoFit/>
          </a:bodyPr>
          <a:lstStyle/>
          <a:p>
            <a:pPr algn="ctr">
              <a:lnSpc>
                <a:spcPts val="5740"/>
              </a:lnSpc>
            </a:pPr>
            <a:r>
              <a:rPr lang="en-US" sz="4100" u="sng">
                <a:solidFill>
                  <a:srgbClr val="6E0732"/>
                </a:solidFill>
                <a:latin typeface="Canva Sans Bold"/>
              </a:rPr>
              <a:t>Competitive Landscape </a:t>
            </a:r>
          </a:p>
        </p:txBody>
      </p:sp>
      <p:sp>
        <p:nvSpPr>
          <p:cNvPr name="TextBox 7" id="7"/>
          <p:cNvSpPr txBox="true"/>
          <p:nvPr/>
        </p:nvSpPr>
        <p:spPr>
          <a:xfrm rot="0">
            <a:off x="378443" y="7846860"/>
            <a:ext cx="17211652" cy="208915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Tech Mahindra’s competitive position within the IT services industry, market share, client acquisitions, and strategic partnerships can influence investor confidence and long -term growth prospects.</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11157" y="516255"/>
            <a:ext cx="3763890" cy="920115"/>
          </a:xfrm>
          <a:prstGeom prst="rect">
            <a:avLst/>
          </a:prstGeom>
        </p:spPr>
        <p:txBody>
          <a:bodyPr anchor="t" rtlCol="false" tIns="0" lIns="0" bIns="0" rIns="0">
            <a:spAutoFit/>
          </a:bodyPr>
          <a:lstStyle/>
          <a:p>
            <a:pPr algn="ctr">
              <a:lnSpc>
                <a:spcPts val="7559"/>
              </a:lnSpc>
            </a:pPr>
            <a:r>
              <a:rPr lang="en-US" sz="5400" u="sng">
                <a:solidFill>
                  <a:srgbClr val="0E18A2"/>
                </a:solidFill>
                <a:latin typeface="Canva Sans Bold Italics"/>
              </a:rPr>
              <a:t>Conclusion</a:t>
            </a:r>
          </a:p>
        </p:txBody>
      </p:sp>
      <p:sp>
        <p:nvSpPr>
          <p:cNvPr name="TextBox 3" id="3"/>
          <p:cNvSpPr txBox="true"/>
          <p:nvPr/>
        </p:nvSpPr>
        <p:spPr>
          <a:xfrm rot="0">
            <a:off x="355578" y="1799340"/>
            <a:ext cx="17932422" cy="490855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Te</a:t>
            </a:r>
            <a:r>
              <a:rPr lang="en-US" sz="3999">
                <a:solidFill>
                  <a:srgbClr val="000000"/>
                </a:solidFill>
                <a:latin typeface="Canva Sans Bold"/>
              </a:rPr>
              <a:t>ch Mahindra’s share price journey reflects its resilience, innovation, and strategic vision in navigating the complexities of the market. As the company continues to expand its capabilities and capitalize on emerging opportunities, investors remain optimistic about its growth trajectory. Understanding the factors driving Tech Mahindra’s share price is essential for informed investment decisions in the dynamic world of finance.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3159" y="2439405"/>
            <a:ext cx="16981682" cy="7847595"/>
          </a:xfrm>
          <a:custGeom>
            <a:avLst/>
            <a:gdLst/>
            <a:ahLst/>
            <a:cxnLst/>
            <a:rect r="r" b="b" t="t" l="l"/>
            <a:pathLst>
              <a:path h="7847595" w="16981682">
                <a:moveTo>
                  <a:pt x="0" y="0"/>
                </a:moveTo>
                <a:lnTo>
                  <a:pt x="16981682" y="0"/>
                </a:lnTo>
                <a:lnTo>
                  <a:pt x="16981682" y="7847595"/>
                </a:lnTo>
                <a:lnTo>
                  <a:pt x="0" y="7847595"/>
                </a:lnTo>
                <a:lnTo>
                  <a:pt x="0" y="0"/>
                </a:lnTo>
                <a:close/>
              </a:path>
            </a:pathLst>
          </a:custGeom>
          <a:blipFill>
            <a:blip r:embed="rId2"/>
            <a:stretch>
              <a:fillRect l="0" t="0" r="0" b="0"/>
            </a:stretch>
          </a:blipFill>
          <a:ln w="85725" cap="rnd">
            <a:solidFill>
              <a:srgbClr val="000000"/>
            </a:solidFill>
            <a:prstDash val="solid"/>
            <a:round/>
          </a:ln>
        </p:spPr>
      </p:sp>
      <p:sp>
        <p:nvSpPr>
          <p:cNvPr name="TextBox 3" id="3"/>
          <p:cNvSpPr txBox="true"/>
          <p:nvPr/>
        </p:nvSpPr>
        <p:spPr>
          <a:xfrm rot="0">
            <a:off x="0" y="-123825"/>
            <a:ext cx="18288000" cy="2228215"/>
          </a:xfrm>
          <a:prstGeom prst="rect">
            <a:avLst/>
          </a:prstGeom>
        </p:spPr>
        <p:txBody>
          <a:bodyPr anchor="t" rtlCol="false" tIns="0" lIns="0" bIns="0" rIns="0">
            <a:spAutoFit/>
          </a:bodyPr>
          <a:lstStyle/>
          <a:p>
            <a:pPr algn="ctr">
              <a:lnSpc>
                <a:spcPts val="8959"/>
              </a:lnSpc>
            </a:pPr>
            <a:r>
              <a:rPr lang="en-US" sz="6399" u="sng">
                <a:solidFill>
                  <a:srgbClr val="0A5223"/>
                </a:solidFill>
                <a:latin typeface="Canva Sans Bold"/>
              </a:rPr>
              <a:t>Part 3: Content Ideas and Marketing Strategies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6380" y="1676083"/>
            <a:ext cx="5167971" cy="8610917"/>
          </a:xfrm>
          <a:custGeom>
            <a:avLst/>
            <a:gdLst/>
            <a:ahLst/>
            <a:cxnLst/>
            <a:rect r="r" b="b" t="t" l="l"/>
            <a:pathLst>
              <a:path h="8610917" w="5167971">
                <a:moveTo>
                  <a:pt x="0" y="0"/>
                </a:moveTo>
                <a:lnTo>
                  <a:pt x="5167971" y="0"/>
                </a:lnTo>
                <a:lnTo>
                  <a:pt x="5167971" y="8610917"/>
                </a:lnTo>
                <a:lnTo>
                  <a:pt x="0" y="8610917"/>
                </a:lnTo>
                <a:lnTo>
                  <a:pt x="0" y="0"/>
                </a:lnTo>
                <a:close/>
              </a:path>
            </a:pathLst>
          </a:custGeom>
          <a:blipFill>
            <a:blip r:embed="rId2"/>
            <a:stretch>
              <a:fillRect l="0" t="-7135" r="0" b="-26234"/>
            </a:stretch>
          </a:blipFill>
        </p:spPr>
      </p:sp>
      <p:sp>
        <p:nvSpPr>
          <p:cNvPr name="TextBox 3" id="3"/>
          <p:cNvSpPr txBox="true"/>
          <p:nvPr/>
        </p:nvSpPr>
        <p:spPr>
          <a:xfrm rot="0">
            <a:off x="653409" y="412433"/>
            <a:ext cx="17083305" cy="1052195"/>
          </a:xfrm>
          <a:prstGeom prst="rect">
            <a:avLst/>
          </a:prstGeom>
        </p:spPr>
        <p:txBody>
          <a:bodyPr anchor="t" rtlCol="false" tIns="0" lIns="0" bIns="0" rIns="0">
            <a:spAutoFit/>
          </a:bodyPr>
          <a:lstStyle/>
          <a:p>
            <a:pPr algn="ctr">
              <a:lnSpc>
                <a:spcPts val="8680"/>
              </a:lnSpc>
            </a:pPr>
            <a:r>
              <a:rPr lang="en-US" sz="6200" u="sng">
                <a:solidFill>
                  <a:srgbClr val="0E18A2"/>
                </a:solidFill>
                <a:latin typeface="Canva Sans Bold"/>
              </a:rPr>
              <a:t>Strategy, Aim and the Idea behind this story:</a:t>
            </a:r>
          </a:p>
        </p:txBody>
      </p:sp>
      <p:sp>
        <p:nvSpPr>
          <p:cNvPr name="TextBox 4" id="4"/>
          <p:cNvSpPr txBox="true"/>
          <p:nvPr/>
        </p:nvSpPr>
        <p:spPr>
          <a:xfrm rot="0">
            <a:off x="7207553" y="2720747"/>
            <a:ext cx="10051747" cy="2754981"/>
          </a:xfrm>
          <a:prstGeom prst="rect">
            <a:avLst/>
          </a:prstGeom>
        </p:spPr>
        <p:txBody>
          <a:bodyPr anchor="t" rtlCol="false" tIns="0" lIns="0" bIns="0" rIns="0">
            <a:spAutoFit/>
          </a:bodyPr>
          <a:lstStyle/>
          <a:p>
            <a:pPr algn="just">
              <a:lnSpc>
                <a:spcPts val="5487"/>
              </a:lnSpc>
            </a:pPr>
            <a:r>
              <a:rPr lang="en-US" sz="3919">
                <a:solidFill>
                  <a:srgbClr val="6E0732"/>
                </a:solidFill>
                <a:latin typeface="Canva Sans Bold Italics"/>
              </a:rPr>
              <a:t>• The strategy behind this “Q&amp;A”Strategy is to educate followers about the importance of Tech Mahindra, IT Solutions.</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01228" y="141605"/>
            <a:ext cx="15085544"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rPr>
              <a:t>Part 3: Content Ideas and marketing strategies </a:t>
            </a:r>
          </a:p>
        </p:txBody>
      </p:sp>
      <p:sp>
        <p:nvSpPr>
          <p:cNvPr name="TextBox 3" id="3"/>
          <p:cNvSpPr txBox="true"/>
          <p:nvPr/>
        </p:nvSpPr>
        <p:spPr>
          <a:xfrm rot="0">
            <a:off x="335803" y="1455466"/>
            <a:ext cx="4499102" cy="811530"/>
          </a:xfrm>
          <a:prstGeom prst="rect">
            <a:avLst/>
          </a:prstGeom>
        </p:spPr>
        <p:txBody>
          <a:bodyPr anchor="t" rtlCol="false" tIns="0" lIns="0" bIns="0" rIns="0">
            <a:spAutoFit/>
          </a:bodyPr>
          <a:lstStyle/>
          <a:p>
            <a:pPr algn="ctr">
              <a:lnSpc>
                <a:spcPts val="6719"/>
              </a:lnSpc>
            </a:pPr>
            <a:r>
              <a:rPr lang="en-US" sz="4800" u="sng">
                <a:solidFill>
                  <a:srgbClr val="0E18A2"/>
                </a:solidFill>
                <a:latin typeface="Canva Sans Bold"/>
              </a:rPr>
              <a:t>Content Ideas: </a:t>
            </a:r>
          </a:p>
        </p:txBody>
      </p:sp>
      <p:sp>
        <p:nvSpPr>
          <p:cNvPr name="TextBox 4" id="4"/>
          <p:cNvSpPr txBox="true"/>
          <p:nvPr/>
        </p:nvSpPr>
        <p:spPr>
          <a:xfrm rot="0">
            <a:off x="847664" y="2117771"/>
            <a:ext cx="4662109" cy="712470"/>
          </a:xfrm>
          <a:prstGeom prst="rect">
            <a:avLst/>
          </a:prstGeom>
        </p:spPr>
        <p:txBody>
          <a:bodyPr anchor="t" rtlCol="false" tIns="0" lIns="0" bIns="0" rIns="0">
            <a:spAutoFit/>
          </a:bodyPr>
          <a:lstStyle/>
          <a:p>
            <a:pPr algn="ctr">
              <a:lnSpc>
                <a:spcPts val="5880"/>
              </a:lnSpc>
            </a:pPr>
            <a:r>
              <a:rPr lang="en-US" sz="4200" u="sng">
                <a:solidFill>
                  <a:srgbClr val="550D5B"/>
                </a:solidFill>
                <a:latin typeface="Canva Sans Bold"/>
              </a:rPr>
              <a:t>Industry Insights: </a:t>
            </a:r>
          </a:p>
        </p:txBody>
      </p:sp>
      <p:sp>
        <p:nvSpPr>
          <p:cNvPr name="TextBox 5" id="5"/>
          <p:cNvSpPr txBox="true"/>
          <p:nvPr/>
        </p:nvSpPr>
        <p:spPr>
          <a:xfrm rot="0">
            <a:off x="847664" y="2754041"/>
            <a:ext cx="16411636" cy="13843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Create content that provides insights into emerging trends, challenges, and opportunities in the IT and technology sector. </a:t>
            </a:r>
          </a:p>
        </p:txBody>
      </p:sp>
      <p:sp>
        <p:nvSpPr>
          <p:cNvPr name="TextBox 6" id="6"/>
          <p:cNvSpPr txBox="true"/>
          <p:nvPr/>
        </p:nvSpPr>
        <p:spPr>
          <a:xfrm rot="0">
            <a:off x="847664" y="4052616"/>
            <a:ext cx="3417473" cy="738505"/>
          </a:xfrm>
          <a:prstGeom prst="rect">
            <a:avLst/>
          </a:prstGeom>
        </p:spPr>
        <p:txBody>
          <a:bodyPr anchor="t" rtlCol="false" tIns="0" lIns="0" bIns="0" rIns="0">
            <a:spAutoFit/>
          </a:bodyPr>
          <a:lstStyle/>
          <a:p>
            <a:pPr algn="ctr">
              <a:lnSpc>
                <a:spcPts val="6019"/>
              </a:lnSpc>
            </a:pPr>
            <a:r>
              <a:rPr lang="en-US" sz="4299" u="sng">
                <a:solidFill>
                  <a:srgbClr val="6E0732"/>
                </a:solidFill>
                <a:latin typeface="Canva Sans Bold"/>
              </a:rPr>
              <a:t>Case Studies</a:t>
            </a:r>
          </a:p>
        </p:txBody>
      </p:sp>
      <p:sp>
        <p:nvSpPr>
          <p:cNvPr name="TextBox 7" id="7"/>
          <p:cNvSpPr txBox="true"/>
          <p:nvPr/>
        </p:nvSpPr>
        <p:spPr>
          <a:xfrm rot="0">
            <a:off x="847664" y="4714921"/>
            <a:ext cx="16411636" cy="1313180"/>
          </a:xfrm>
          <a:prstGeom prst="rect">
            <a:avLst/>
          </a:prstGeom>
        </p:spPr>
        <p:txBody>
          <a:bodyPr anchor="t" rtlCol="false" tIns="0" lIns="0" bIns="0" rIns="0">
            <a:spAutoFit/>
          </a:bodyPr>
          <a:lstStyle/>
          <a:p>
            <a:pPr algn="just">
              <a:lnSpc>
                <a:spcPts val="5320"/>
              </a:lnSpc>
            </a:pPr>
            <a:r>
              <a:rPr lang="en-US" sz="3800">
                <a:solidFill>
                  <a:srgbClr val="000000"/>
                </a:solidFill>
                <a:latin typeface="Canva Sans Bold"/>
              </a:rPr>
              <a:t>Showcase Tech Mahindra’s successful projects and collaborations with clients through detailed case studies. </a:t>
            </a:r>
          </a:p>
        </p:txBody>
      </p:sp>
      <p:sp>
        <p:nvSpPr>
          <p:cNvPr name="TextBox 8" id="8"/>
          <p:cNvSpPr txBox="true"/>
          <p:nvPr/>
        </p:nvSpPr>
        <p:spPr>
          <a:xfrm rot="0">
            <a:off x="847664" y="5942376"/>
            <a:ext cx="7356439" cy="738505"/>
          </a:xfrm>
          <a:prstGeom prst="rect">
            <a:avLst/>
          </a:prstGeom>
        </p:spPr>
        <p:txBody>
          <a:bodyPr anchor="t" rtlCol="false" tIns="0" lIns="0" bIns="0" rIns="0">
            <a:spAutoFit/>
          </a:bodyPr>
          <a:lstStyle/>
          <a:p>
            <a:pPr algn="ctr">
              <a:lnSpc>
                <a:spcPts val="6019"/>
              </a:lnSpc>
            </a:pPr>
            <a:r>
              <a:rPr lang="en-US" sz="4299" u="sng">
                <a:solidFill>
                  <a:srgbClr val="6E0732"/>
                </a:solidFill>
                <a:latin typeface="Canva Sans Bold"/>
              </a:rPr>
              <a:t>Training and Development: </a:t>
            </a:r>
          </a:p>
        </p:txBody>
      </p:sp>
      <p:sp>
        <p:nvSpPr>
          <p:cNvPr name="TextBox 9" id="9"/>
          <p:cNvSpPr txBox="true"/>
          <p:nvPr/>
        </p:nvSpPr>
        <p:spPr>
          <a:xfrm rot="0">
            <a:off x="847664" y="6604681"/>
            <a:ext cx="17349818" cy="2720340"/>
          </a:xfrm>
          <a:prstGeom prst="rect">
            <a:avLst/>
          </a:prstGeom>
        </p:spPr>
        <p:txBody>
          <a:bodyPr anchor="t" rtlCol="false" tIns="0" lIns="0" bIns="0" rIns="0">
            <a:spAutoFit/>
          </a:bodyPr>
          <a:lstStyle/>
          <a:p>
            <a:pPr algn="just">
              <a:lnSpc>
                <a:spcPts val="5459"/>
              </a:lnSpc>
            </a:pPr>
            <a:r>
              <a:rPr lang="en-US" sz="3900">
                <a:solidFill>
                  <a:srgbClr val="000000"/>
                </a:solidFill>
                <a:latin typeface="Canva Sans Bold"/>
              </a:rPr>
              <a:t>Create content related to training programs, certifications, and skill development initiatives offered by Tech Mahindra. Educate the audience about career opportunities, professional growth, and industry-relevant skills.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2174" y="2209978"/>
            <a:ext cx="8701826" cy="6526370"/>
          </a:xfrm>
          <a:custGeom>
            <a:avLst/>
            <a:gdLst/>
            <a:ahLst/>
            <a:cxnLst/>
            <a:rect r="r" b="b" t="t" l="l"/>
            <a:pathLst>
              <a:path h="6526370" w="8701826">
                <a:moveTo>
                  <a:pt x="0" y="0"/>
                </a:moveTo>
                <a:lnTo>
                  <a:pt x="8701826" y="0"/>
                </a:lnTo>
                <a:lnTo>
                  <a:pt x="8701826" y="6526370"/>
                </a:lnTo>
                <a:lnTo>
                  <a:pt x="0" y="6526370"/>
                </a:lnTo>
                <a:lnTo>
                  <a:pt x="0" y="0"/>
                </a:lnTo>
                <a:close/>
              </a:path>
            </a:pathLst>
          </a:custGeom>
          <a:blipFill>
            <a:blip r:embed="rId2"/>
            <a:stretch>
              <a:fillRect l="0" t="0" r="0" b="0"/>
            </a:stretch>
          </a:blipFill>
          <a:ln w="161925" cap="rnd">
            <a:solidFill>
              <a:srgbClr val="000000"/>
            </a:solidFill>
            <a:prstDash val="solid"/>
            <a:round/>
          </a:ln>
        </p:spPr>
      </p:sp>
      <p:sp>
        <p:nvSpPr>
          <p:cNvPr name="Freeform 3" id="3"/>
          <p:cNvSpPr/>
          <p:nvPr/>
        </p:nvSpPr>
        <p:spPr>
          <a:xfrm flipH="false" flipV="false" rot="0">
            <a:off x="9994308" y="2447934"/>
            <a:ext cx="7649873" cy="6050458"/>
          </a:xfrm>
          <a:custGeom>
            <a:avLst/>
            <a:gdLst/>
            <a:ahLst/>
            <a:cxnLst/>
            <a:rect r="r" b="b" t="t" l="l"/>
            <a:pathLst>
              <a:path h="6050458" w="7649873">
                <a:moveTo>
                  <a:pt x="0" y="0"/>
                </a:moveTo>
                <a:lnTo>
                  <a:pt x="7649873" y="0"/>
                </a:lnTo>
                <a:lnTo>
                  <a:pt x="7649873" y="6050458"/>
                </a:lnTo>
                <a:lnTo>
                  <a:pt x="0" y="6050458"/>
                </a:lnTo>
                <a:lnTo>
                  <a:pt x="0" y="0"/>
                </a:lnTo>
                <a:close/>
              </a:path>
            </a:pathLst>
          </a:custGeom>
          <a:blipFill>
            <a:blip r:embed="rId3"/>
            <a:stretch>
              <a:fillRect l="-1057" t="0" r="-1057" b="0"/>
            </a:stretch>
          </a:blipFill>
          <a:ln w="161925" cap="rnd">
            <a:solidFill>
              <a:srgbClr val="000000"/>
            </a:solidFill>
            <a:prstDash val="solid"/>
            <a:round/>
          </a:ln>
        </p:spPr>
      </p:sp>
      <p:sp>
        <p:nvSpPr>
          <p:cNvPr name="TextBox 4" id="4"/>
          <p:cNvSpPr txBox="true"/>
          <p:nvPr/>
        </p:nvSpPr>
        <p:spPr>
          <a:xfrm rot="0">
            <a:off x="1028700" y="537527"/>
            <a:ext cx="4438758"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rPr>
              <a:t>BRAND LOGO</a:t>
            </a:r>
          </a:p>
        </p:txBody>
      </p:sp>
      <p:sp>
        <p:nvSpPr>
          <p:cNvPr name="TextBox 5" id="5"/>
          <p:cNvSpPr txBox="true"/>
          <p:nvPr/>
        </p:nvSpPr>
        <p:spPr>
          <a:xfrm rot="0">
            <a:off x="9835494" y="537527"/>
            <a:ext cx="5711482"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rPr>
              <a:t>BRAND TAGLINE  </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85238" y="118110"/>
            <a:ext cx="6872288" cy="887095"/>
          </a:xfrm>
          <a:prstGeom prst="rect">
            <a:avLst/>
          </a:prstGeom>
        </p:spPr>
        <p:txBody>
          <a:bodyPr anchor="t" rtlCol="false" tIns="0" lIns="0" bIns="0" rIns="0">
            <a:spAutoFit/>
          </a:bodyPr>
          <a:lstStyle/>
          <a:p>
            <a:pPr algn="ctr">
              <a:lnSpc>
                <a:spcPts val="7279"/>
              </a:lnSpc>
            </a:pPr>
            <a:r>
              <a:rPr lang="en-US" sz="5199" u="sng">
                <a:solidFill>
                  <a:srgbClr val="0E18A2"/>
                </a:solidFill>
                <a:latin typeface="Canva Sans Bold"/>
              </a:rPr>
              <a:t>Marketing Strategies:</a:t>
            </a:r>
          </a:p>
        </p:txBody>
      </p:sp>
      <p:sp>
        <p:nvSpPr>
          <p:cNvPr name="TextBox 3" id="3"/>
          <p:cNvSpPr txBox="true"/>
          <p:nvPr/>
        </p:nvSpPr>
        <p:spPr>
          <a:xfrm rot="0">
            <a:off x="530740" y="1366479"/>
            <a:ext cx="4372570" cy="679450"/>
          </a:xfrm>
          <a:prstGeom prst="rect">
            <a:avLst/>
          </a:prstGeom>
        </p:spPr>
        <p:txBody>
          <a:bodyPr anchor="t" rtlCol="false" tIns="0" lIns="0" bIns="0" rIns="0">
            <a:spAutoFit/>
          </a:bodyPr>
          <a:lstStyle/>
          <a:p>
            <a:pPr algn="ctr">
              <a:lnSpc>
                <a:spcPts val="5599"/>
              </a:lnSpc>
            </a:pPr>
            <a:r>
              <a:rPr lang="en-US" sz="3999" u="sng">
                <a:solidFill>
                  <a:srgbClr val="E8223B"/>
                </a:solidFill>
                <a:latin typeface="Canva Sans Bold"/>
              </a:rPr>
              <a:t>Digital Marketing </a:t>
            </a:r>
          </a:p>
        </p:txBody>
      </p:sp>
      <p:sp>
        <p:nvSpPr>
          <p:cNvPr name="TextBox 4" id="4"/>
          <p:cNvSpPr txBox="true"/>
          <p:nvPr/>
        </p:nvSpPr>
        <p:spPr>
          <a:xfrm rot="0">
            <a:off x="585238" y="1953219"/>
            <a:ext cx="17702762" cy="208915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Leverage digital channels such as social media, email marketing, content marketing, and search engine optimization (SEO) to reach and engage with target audiences.</a:t>
            </a:r>
          </a:p>
        </p:txBody>
      </p:sp>
      <p:sp>
        <p:nvSpPr>
          <p:cNvPr name="TextBox 5" id="5"/>
          <p:cNvSpPr txBox="true"/>
          <p:nvPr/>
        </p:nvSpPr>
        <p:spPr>
          <a:xfrm rot="0">
            <a:off x="530740" y="3966169"/>
            <a:ext cx="7784685" cy="679450"/>
          </a:xfrm>
          <a:prstGeom prst="rect">
            <a:avLst/>
          </a:prstGeom>
        </p:spPr>
        <p:txBody>
          <a:bodyPr anchor="t" rtlCol="false" tIns="0" lIns="0" bIns="0" rIns="0">
            <a:spAutoFit/>
          </a:bodyPr>
          <a:lstStyle/>
          <a:p>
            <a:pPr algn="ctr">
              <a:lnSpc>
                <a:spcPts val="5599"/>
              </a:lnSpc>
            </a:pPr>
            <a:r>
              <a:rPr lang="en-US" sz="3999" u="sng">
                <a:solidFill>
                  <a:srgbClr val="E8223B"/>
                </a:solidFill>
                <a:latin typeface="Canva Sans Bold"/>
              </a:rPr>
              <a:t>Thought Leadership Platforms: </a:t>
            </a:r>
          </a:p>
        </p:txBody>
      </p:sp>
      <p:sp>
        <p:nvSpPr>
          <p:cNvPr name="TextBox 6" id="6"/>
          <p:cNvSpPr txBox="true"/>
          <p:nvPr/>
        </p:nvSpPr>
        <p:spPr>
          <a:xfrm rot="0">
            <a:off x="585238" y="4569419"/>
            <a:ext cx="17258494" cy="13843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Participate in industry events, webinars, conferences, and panel discussions to establish Tech Mahindra as a thought leader.</a:t>
            </a:r>
          </a:p>
        </p:txBody>
      </p:sp>
      <p:sp>
        <p:nvSpPr>
          <p:cNvPr name="TextBox 7" id="7"/>
          <p:cNvSpPr txBox="true"/>
          <p:nvPr/>
        </p:nvSpPr>
        <p:spPr>
          <a:xfrm rot="0">
            <a:off x="585238" y="5867994"/>
            <a:ext cx="5654008" cy="738505"/>
          </a:xfrm>
          <a:prstGeom prst="rect">
            <a:avLst/>
          </a:prstGeom>
        </p:spPr>
        <p:txBody>
          <a:bodyPr anchor="t" rtlCol="false" tIns="0" lIns="0" bIns="0" rIns="0">
            <a:spAutoFit/>
          </a:bodyPr>
          <a:lstStyle/>
          <a:p>
            <a:pPr algn="ctr">
              <a:lnSpc>
                <a:spcPts val="6019"/>
              </a:lnSpc>
            </a:pPr>
            <a:r>
              <a:rPr lang="en-US" sz="4299" u="sng">
                <a:solidFill>
                  <a:srgbClr val="E8223B"/>
                </a:solidFill>
                <a:latin typeface="Canva Sans Bold"/>
              </a:rPr>
              <a:t>Customer Advocacy: </a:t>
            </a:r>
          </a:p>
        </p:txBody>
      </p:sp>
      <p:sp>
        <p:nvSpPr>
          <p:cNvPr name="TextBox 8" id="8"/>
          <p:cNvSpPr txBox="true"/>
          <p:nvPr/>
        </p:nvSpPr>
        <p:spPr>
          <a:xfrm rot="0">
            <a:off x="585238" y="6744358"/>
            <a:ext cx="16795867" cy="2513942"/>
          </a:xfrm>
          <a:prstGeom prst="rect">
            <a:avLst/>
          </a:prstGeom>
        </p:spPr>
        <p:txBody>
          <a:bodyPr anchor="t" rtlCol="false" tIns="0" lIns="0" bIns="0" rIns="0">
            <a:spAutoFit/>
          </a:bodyPr>
          <a:lstStyle/>
          <a:p>
            <a:pPr algn="just">
              <a:lnSpc>
                <a:spcPts val="5053"/>
              </a:lnSpc>
            </a:pPr>
            <a:r>
              <a:rPr lang="en-US" sz="3609">
                <a:solidFill>
                  <a:srgbClr val="000000"/>
                </a:solidFill>
                <a:latin typeface="Canva Sans Bold"/>
              </a:rPr>
              <a:t>Cultivate strong relationships with existing clients and turn them into brand advocates. Encourage satisfied customers to share testimonials, case studies, and success stories to build trust and credibility among prospects.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22623" y="2198534"/>
            <a:ext cx="5565377" cy="5889931"/>
          </a:xfrm>
          <a:custGeom>
            <a:avLst/>
            <a:gdLst/>
            <a:ahLst/>
            <a:cxnLst/>
            <a:rect r="r" b="b" t="t" l="l"/>
            <a:pathLst>
              <a:path h="5889931" w="5565377">
                <a:moveTo>
                  <a:pt x="0" y="0"/>
                </a:moveTo>
                <a:lnTo>
                  <a:pt x="5565377" y="0"/>
                </a:lnTo>
                <a:lnTo>
                  <a:pt x="5565377" y="5889932"/>
                </a:lnTo>
                <a:lnTo>
                  <a:pt x="0" y="5889932"/>
                </a:lnTo>
                <a:lnTo>
                  <a:pt x="0" y="0"/>
                </a:lnTo>
                <a:close/>
              </a:path>
            </a:pathLst>
          </a:custGeom>
          <a:blipFill>
            <a:blip r:embed="rId2"/>
            <a:stretch>
              <a:fillRect l="0" t="0" r="0" b="-4920"/>
            </a:stretch>
          </a:blipFill>
        </p:spPr>
      </p:sp>
      <p:sp>
        <p:nvSpPr>
          <p:cNvPr name="TextBox 3" id="3"/>
          <p:cNvSpPr txBox="true"/>
          <p:nvPr/>
        </p:nvSpPr>
        <p:spPr>
          <a:xfrm rot="0">
            <a:off x="2346045" y="23495"/>
            <a:ext cx="13595910" cy="1005205"/>
          </a:xfrm>
          <a:prstGeom prst="rect">
            <a:avLst/>
          </a:prstGeom>
        </p:spPr>
        <p:txBody>
          <a:bodyPr anchor="t" rtlCol="false" tIns="0" lIns="0" bIns="0" rIns="0">
            <a:spAutoFit/>
          </a:bodyPr>
          <a:lstStyle/>
          <a:p>
            <a:pPr algn="ctr">
              <a:lnSpc>
                <a:spcPts val="8119"/>
              </a:lnSpc>
            </a:pPr>
            <a:r>
              <a:rPr lang="en-US" sz="5799" u="sng">
                <a:solidFill>
                  <a:srgbClr val="A20E20"/>
                </a:solidFill>
                <a:latin typeface="Canva Sans Bold"/>
              </a:rPr>
              <a:t>Part 4: Content creation and curation </a:t>
            </a:r>
          </a:p>
        </p:txBody>
      </p:sp>
      <p:sp>
        <p:nvSpPr>
          <p:cNvPr name="TextBox 4" id="4"/>
          <p:cNvSpPr txBox="true"/>
          <p:nvPr/>
        </p:nvSpPr>
        <p:spPr>
          <a:xfrm rot="0">
            <a:off x="755262" y="2370470"/>
            <a:ext cx="3181567" cy="887095"/>
          </a:xfrm>
          <a:prstGeom prst="rect">
            <a:avLst/>
          </a:prstGeom>
        </p:spPr>
        <p:txBody>
          <a:bodyPr anchor="t" rtlCol="false" tIns="0" lIns="0" bIns="0" rIns="0">
            <a:spAutoFit/>
          </a:bodyPr>
          <a:lstStyle/>
          <a:p>
            <a:pPr algn="ctr">
              <a:lnSpc>
                <a:spcPts val="7279"/>
              </a:lnSpc>
            </a:pPr>
            <a:r>
              <a:rPr lang="en-US" sz="5199">
                <a:solidFill>
                  <a:srgbClr val="A20E20"/>
                </a:solidFill>
                <a:latin typeface="Canva Sans Bold"/>
              </a:rPr>
              <a:t>Format 1: </a:t>
            </a:r>
          </a:p>
        </p:txBody>
      </p:sp>
      <p:sp>
        <p:nvSpPr>
          <p:cNvPr name="TextBox 5" id="5"/>
          <p:cNvSpPr txBox="true"/>
          <p:nvPr/>
        </p:nvSpPr>
        <p:spPr>
          <a:xfrm rot="0">
            <a:off x="557465" y="3399028"/>
            <a:ext cx="11843756" cy="3412743"/>
          </a:xfrm>
          <a:prstGeom prst="rect">
            <a:avLst/>
          </a:prstGeom>
        </p:spPr>
        <p:txBody>
          <a:bodyPr anchor="t" rtlCol="false" tIns="0" lIns="0" bIns="0" rIns="0">
            <a:spAutoFit/>
          </a:bodyPr>
          <a:lstStyle/>
          <a:p>
            <a:pPr algn="just">
              <a:lnSpc>
                <a:spcPts val="5459"/>
              </a:lnSpc>
            </a:pPr>
            <a:r>
              <a:rPr lang="en-US" sz="3899">
                <a:solidFill>
                  <a:srgbClr val="000000"/>
                </a:solidFill>
                <a:latin typeface="Canva Sans Bold"/>
              </a:rPr>
              <a:t>Static post on Tech Mahindra </a:t>
            </a:r>
          </a:p>
          <a:p>
            <a:pPr algn="just">
              <a:lnSpc>
                <a:spcPts val="5459"/>
              </a:lnSpc>
            </a:pPr>
            <a:r>
              <a:rPr lang="en-US" sz="3899">
                <a:solidFill>
                  <a:srgbClr val="000000"/>
                </a:solidFill>
                <a:latin typeface="Canva Sans Bold"/>
              </a:rPr>
              <a:t>Caption: Navigating through the world of connected solutions.</a:t>
            </a:r>
          </a:p>
          <a:p>
            <a:pPr algn="just">
              <a:lnSpc>
                <a:spcPts val="5459"/>
              </a:lnSpc>
            </a:pPr>
            <a:r>
              <a:rPr lang="en-US" sz="3899">
                <a:solidFill>
                  <a:srgbClr val="000000"/>
                </a:solidFill>
                <a:latin typeface="Canva Sans Bold"/>
              </a:rPr>
              <a:t>Hashtags: #connected world. #connected peopls.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4346" y="791845"/>
            <a:ext cx="4646954" cy="8466455"/>
          </a:xfrm>
          <a:custGeom>
            <a:avLst/>
            <a:gdLst/>
            <a:ahLst/>
            <a:cxnLst/>
            <a:rect r="r" b="b" t="t" l="l"/>
            <a:pathLst>
              <a:path h="8466455" w="4646954">
                <a:moveTo>
                  <a:pt x="0" y="0"/>
                </a:moveTo>
                <a:lnTo>
                  <a:pt x="4646954" y="0"/>
                </a:lnTo>
                <a:lnTo>
                  <a:pt x="4646954" y="8466455"/>
                </a:lnTo>
                <a:lnTo>
                  <a:pt x="0" y="8466455"/>
                </a:lnTo>
                <a:lnTo>
                  <a:pt x="0" y="0"/>
                </a:lnTo>
                <a:close/>
              </a:path>
            </a:pathLst>
          </a:custGeom>
          <a:blipFill>
            <a:blip r:embed="rId2"/>
            <a:stretch>
              <a:fillRect l="0" t="-10985" r="0" b="-10985"/>
            </a:stretch>
          </a:blipFill>
          <a:ln w="95250" cap="sq">
            <a:solidFill>
              <a:srgbClr val="000000"/>
            </a:solidFill>
            <a:prstDash val="solid"/>
            <a:miter/>
          </a:ln>
        </p:spPr>
      </p:sp>
      <p:sp>
        <p:nvSpPr>
          <p:cNvPr name="TextBox 3" id="3"/>
          <p:cNvSpPr txBox="true"/>
          <p:nvPr/>
        </p:nvSpPr>
        <p:spPr>
          <a:xfrm rot="0">
            <a:off x="7167166" y="2142520"/>
            <a:ext cx="3201591" cy="887095"/>
          </a:xfrm>
          <a:prstGeom prst="rect">
            <a:avLst/>
          </a:prstGeom>
        </p:spPr>
        <p:txBody>
          <a:bodyPr anchor="t" rtlCol="false" tIns="0" lIns="0" bIns="0" rIns="0">
            <a:spAutoFit/>
          </a:bodyPr>
          <a:lstStyle/>
          <a:p>
            <a:pPr algn="ctr">
              <a:lnSpc>
                <a:spcPts val="7279"/>
              </a:lnSpc>
            </a:pPr>
            <a:r>
              <a:rPr lang="en-US" sz="5199">
                <a:solidFill>
                  <a:srgbClr val="A20E20"/>
                </a:solidFill>
                <a:latin typeface="Canva Sans Bold"/>
              </a:rPr>
              <a:t>Format 2: </a:t>
            </a:r>
          </a:p>
        </p:txBody>
      </p:sp>
      <p:sp>
        <p:nvSpPr>
          <p:cNvPr name="TextBox 4" id="4"/>
          <p:cNvSpPr txBox="true"/>
          <p:nvPr/>
        </p:nvSpPr>
        <p:spPr>
          <a:xfrm rot="0">
            <a:off x="7167166" y="3518449"/>
            <a:ext cx="10336242" cy="490855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Reel post on Tech Mahindra </a:t>
            </a:r>
          </a:p>
          <a:p>
            <a:pPr algn="just">
              <a:lnSpc>
                <a:spcPts val="5599"/>
              </a:lnSpc>
            </a:pPr>
          </a:p>
          <a:p>
            <a:pPr algn="just">
              <a:lnSpc>
                <a:spcPts val="5599"/>
              </a:lnSpc>
            </a:pPr>
            <a:r>
              <a:rPr lang="en-US" sz="3999">
                <a:solidFill>
                  <a:srgbClr val="000000"/>
                </a:solidFill>
                <a:latin typeface="Canva Sans Bold"/>
              </a:rPr>
              <a:t>Caption: IT Solutions, manufacturing structure.</a:t>
            </a:r>
          </a:p>
          <a:p>
            <a:pPr algn="just">
              <a:lnSpc>
                <a:spcPts val="5599"/>
              </a:lnSpc>
            </a:pPr>
          </a:p>
          <a:p>
            <a:pPr algn="just">
              <a:lnSpc>
                <a:spcPts val="5599"/>
              </a:lnSpc>
            </a:pPr>
            <a:r>
              <a:rPr lang="en-US" sz="3999">
                <a:solidFill>
                  <a:srgbClr val="000000"/>
                </a:solidFill>
                <a:latin typeface="Canva Sans Bold"/>
              </a:rPr>
              <a:t>HashTags: #connected world. #connected people's.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3890" y="1490616"/>
            <a:ext cx="5205410" cy="7305767"/>
          </a:xfrm>
          <a:custGeom>
            <a:avLst/>
            <a:gdLst/>
            <a:ahLst/>
            <a:cxnLst/>
            <a:rect r="r" b="b" t="t" l="l"/>
            <a:pathLst>
              <a:path h="7305767" w="5205410">
                <a:moveTo>
                  <a:pt x="0" y="0"/>
                </a:moveTo>
                <a:lnTo>
                  <a:pt x="5205410" y="0"/>
                </a:lnTo>
                <a:lnTo>
                  <a:pt x="5205410" y="7305768"/>
                </a:lnTo>
                <a:lnTo>
                  <a:pt x="0" y="7305768"/>
                </a:lnTo>
                <a:lnTo>
                  <a:pt x="0" y="0"/>
                </a:lnTo>
                <a:close/>
              </a:path>
            </a:pathLst>
          </a:custGeom>
          <a:blipFill>
            <a:blip r:embed="rId2"/>
            <a:stretch>
              <a:fillRect l="0" t="0" r="0" b="-4487"/>
            </a:stretch>
          </a:blipFill>
          <a:ln w="95250" cap="sq">
            <a:solidFill>
              <a:srgbClr val="000000"/>
            </a:solidFill>
            <a:prstDash val="solid"/>
            <a:miter/>
          </a:ln>
        </p:spPr>
      </p:sp>
      <p:sp>
        <p:nvSpPr>
          <p:cNvPr name="TextBox 3" id="3"/>
          <p:cNvSpPr txBox="true"/>
          <p:nvPr/>
        </p:nvSpPr>
        <p:spPr>
          <a:xfrm rot="0">
            <a:off x="4198184" y="1395366"/>
            <a:ext cx="3223834" cy="887095"/>
          </a:xfrm>
          <a:prstGeom prst="rect">
            <a:avLst/>
          </a:prstGeom>
        </p:spPr>
        <p:txBody>
          <a:bodyPr anchor="t" rtlCol="false" tIns="0" lIns="0" bIns="0" rIns="0">
            <a:spAutoFit/>
          </a:bodyPr>
          <a:lstStyle/>
          <a:p>
            <a:pPr algn="ctr">
              <a:lnSpc>
                <a:spcPts val="7279"/>
              </a:lnSpc>
            </a:pPr>
            <a:r>
              <a:rPr lang="en-US" sz="5199">
                <a:solidFill>
                  <a:srgbClr val="A20E20"/>
                </a:solidFill>
                <a:latin typeface="Canva Sans Bold"/>
              </a:rPr>
              <a:t>Format 3: </a:t>
            </a:r>
          </a:p>
        </p:txBody>
      </p:sp>
      <p:sp>
        <p:nvSpPr>
          <p:cNvPr name="TextBox 4" id="4"/>
          <p:cNvSpPr txBox="true"/>
          <p:nvPr/>
        </p:nvSpPr>
        <p:spPr>
          <a:xfrm rot="0">
            <a:off x="1739594" y="2770505"/>
            <a:ext cx="9573114" cy="4660265"/>
          </a:xfrm>
          <a:prstGeom prst="rect">
            <a:avLst/>
          </a:prstGeom>
        </p:spPr>
        <p:txBody>
          <a:bodyPr anchor="t" rtlCol="false" tIns="0" lIns="0" bIns="0" rIns="0">
            <a:spAutoFit/>
          </a:bodyPr>
          <a:lstStyle/>
          <a:p>
            <a:pPr algn="just">
              <a:lnSpc>
                <a:spcPts val="6160"/>
              </a:lnSpc>
            </a:pPr>
            <a:r>
              <a:rPr lang="en-US" sz="4400">
                <a:solidFill>
                  <a:srgbClr val="0E18A2"/>
                </a:solidFill>
                <a:latin typeface="Canva Sans Bold"/>
              </a:rPr>
              <a:t>coursel post on Tech Mahindra </a:t>
            </a:r>
          </a:p>
          <a:p>
            <a:pPr algn="just">
              <a:lnSpc>
                <a:spcPts val="6160"/>
              </a:lnSpc>
            </a:pPr>
          </a:p>
          <a:p>
            <a:pPr algn="just">
              <a:lnSpc>
                <a:spcPts val="6160"/>
              </a:lnSpc>
            </a:pPr>
            <a:r>
              <a:rPr lang="en-US" sz="4400">
                <a:solidFill>
                  <a:srgbClr val="0E18A2"/>
                </a:solidFill>
                <a:latin typeface="Canva Sans Bold"/>
              </a:rPr>
              <a:t>Caption: IT solutions. Manufacturing structure </a:t>
            </a:r>
          </a:p>
          <a:p>
            <a:pPr algn="just">
              <a:lnSpc>
                <a:spcPts val="6160"/>
              </a:lnSpc>
            </a:pPr>
          </a:p>
          <a:p>
            <a:pPr algn="just">
              <a:lnSpc>
                <a:spcPts val="6160"/>
              </a:lnSpc>
            </a:pPr>
            <a:r>
              <a:rPr lang="en-US" sz="4400">
                <a:solidFill>
                  <a:srgbClr val="0E18A2"/>
                </a:solidFill>
                <a:latin typeface="Canva Sans Bold"/>
              </a:rPr>
              <a:t>.Hashtags :#IT solutions.</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4019" y="-49530"/>
            <a:ext cx="14579961" cy="1078230"/>
          </a:xfrm>
          <a:prstGeom prst="rect">
            <a:avLst/>
          </a:prstGeom>
        </p:spPr>
        <p:txBody>
          <a:bodyPr anchor="t" rtlCol="false" tIns="0" lIns="0" bIns="0" rIns="0">
            <a:spAutoFit/>
          </a:bodyPr>
          <a:lstStyle/>
          <a:p>
            <a:pPr algn="ctr">
              <a:lnSpc>
                <a:spcPts val="8819"/>
              </a:lnSpc>
            </a:pPr>
            <a:r>
              <a:rPr lang="en-US" sz="6300" u="sng">
                <a:solidFill>
                  <a:srgbClr val="6E0732"/>
                </a:solidFill>
                <a:latin typeface="Canva Sans Bold"/>
              </a:rPr>
              <a:t>Part 4: Content creation and curation</a:t>
            </a:r>
          </a:p>
        </p:txBody>
      </p:sp>
      <p:sp>
        <p:nvSpPr>
          <p:cNvPr name="TextBox 3" id="3"/>
          <p:cNvSpPr txBox="true"/>
          <p:nvPr/>
        </p:nvSpPr>
        <p:spPr>
          <a:xfrm rot="0">
            <a:off x="6043936" y="1968417"/>
            <a:ext cx="5162009" cy="887095"/>
          </a:xfrm>
          <a:prstGeom prst="rect">
            <a:avLst/>
          </a:prstGeom>
        </p:spPr>
        <p:txBody>
          <a:bodyPr anchor="t" rtlCol="false" tIns="0" lIns="0" bIns="0" rIns="0">
            <a:spAutoFit/>
          </a:bodyPr>
          <a:lstStyle/>
          <a:p>
            <a:pPr algn="ctr">
              <a:lnSpc>
                <a:spcPts val="7279"/>
              </a:lnSpc>
            </a:pPr>
            <a:r>
              <a:rPr lang="en-US" sz="5199" u="sng">
                <a:solidFill>
                  <a:srgbClr val="0E18A2"/>
                </a:solidFill>
                <a:latin typeface="Canva Sans Bold"/>
              </a:rPr>
              <a:t>Instagram Story</a:t>
            </a:r>
          </a:p>
        </p:txBody>
      </p:sp>
      <p:sp>
        <p:nvSpPr>
          <p:cNvPr name="TextBox 4" id="4"/>
          <p:cNvSpPr txBox="true"/>
          <p:nvPr/>
        </p:nvSpPr>
        <p:spPr>
          <a:xfrm rot="0">
            <a:off x="509640" y="7610347"/>
            <a:ext cx="1828800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Bold"/>
              </a:rPr>
              <a:t>https://www.instagram.com/stories/tech_mahendra_66/3356813567428643835?utm_source=ig_story_item_share&amp;igsh=MXFhcDdleW85bzlsbQ==</a:t>
            </a:r>
          </a:p>
        </p:txBody>
      </p:sp>
      <p:sp>
        <p:nvSpPr>
          <p:cNvPr name="TextBox 5" id="5"/>
          <p:cNvSpPr txBox="true"/>
          <p:nvPr/>
        </p:nvSpPr>
        <p:spPr>
          <a:xfrm rot="0">
            <a:off x="509640" y="6789927"/>
            <a:ext cx="7389885"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ea typeface="Canva Sans Bold"/>
              </a:rPr>
              <a:t>Instagram story link 🖇️</a:t>
            </a:r>
          </a:p>
        </p:txBody>
      </p:sp>
      <p:sp>
        <p:nvSpPr>
          <p:cNvPr name="TextBox 6" id="6"/>
          <p:cNvSpPr txBox="true"/>
          <p:nvPr/>
        </p:nvSpPr>
        <p:spPr>
          <a:xfrm rot="0">
            <a:off x="509640" y="5067300"/>
            <a:ext cx="16230600" cy="1348740"/>
          </a:xfrm>
          <a:prstGeom prst="rect">
            <a:avLst/>
          </a:prstGeom>
        </p:spPr>
        <p:txBody>
          <a:bodyPr anchor="t" rtlCol="false" tIns="0" lIns="0" bIns="0" rIns="0">
            <a:spAutoFit/>
          </a:bodyPr>
          <a:lstStyle/>
          <a:p>
            <a:pPr algn="just">
              <a:lnSpc>
                <a:spcPts val="5459"/>
              </a:lnSpc>
            </a:pPr>
            <a:r>
              <a:rPr lang="en-US" sz="3900">
                <a:solidFill>
                  <a:srgbClr val="000000"/>
                </a:solidFill>
                <a:latin typeface="Canva Sans Bold"/>
              </a:rPr>
              <a:t>Add a little bihttps://www.instagram.com/tech_mahendra_66?igsh=MWZ0ZmtqMWNjeGxvt of body text</a:t>
            </a:r>
          </a:p>
        </p:txBody>
      </p:sp>
      <p:sp>
        <p:nvSpPr>
          <p:cNvPr name="TextBox 7" id="7"/>
          <p:cNvSpPr txBox="true"/>
          <p:nvPr/>
        </p:nvSpPr>
        <p:spPr>
          <a:xfrm rot="0">
            <a:off x="509640" y="4017562"/>
            <a:ext cx="8422049" cy="887095"/>
          </a:xfrm>
          <a:prstGeom prst="rect">
            <a:avLst/>
          </a:prstGeom>
        </p:spPr>
        <p:txBody>
          <a:bodyPr anchor="t" rtlCol="false" tIns="0" lIns="0" bIns="0" rIns="0">
            <a:spAutoFit/>
          </a:bodyPr>
          <a:lstStyle/>
          <a:p>
            <a:pPr algn="ctr">
              <a:lnSpc>
                <a:spcPts val="7279"/>
              </a:lnSpc>
            </a:pPr>
            <a:r>
              <a:rPr lang="en-US" sz="5199">
                <a:solidFill>
                  <a:srgbClr val="A20E20"/>
                </a:solidFill>
                <a:latin typeface="Canva Sans Bold"/>
                <a:ea typeface="Canva Sans Bold"/>
              </a:rPr>
              <a:t>Instagram Account link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2777" y="2324162"/>
            <a:ext cx="8857923" cy="6934138"/>
          </a:xfrm>
          <a:custGeom>
            <a:avLst/>
            <a:gdLst/>
            <a:ahLst/>
            <a:cxnLst/>
            <a:rect r="r" b="b" t="t" l="l"/>
            <a:pathLst>
              <a:path h="6934138" w="8857923">
                <a:moveTo>
                  <a:pt x="0" y="0"/>
                </a:moveTo>
                <a:lnTo>
                  <a:pt x="8857923" y="0"/>
                </a:lnTo>
                <a:lnTo>
                  <a:pt x="8857923" y="6934138"/>
                </a:lnTo>
                <a:lnTo>
                  <a:pt x="0" y="6934138"/>
                </a:lnTo>
                <a:lnTo>
                  <a:pt x="0" y="0"/>
                </a:lnTo>
                <a:close/>
              </a:path>
            </a:pathLst>
          </a:custGeom>
          <a:blipFill>
            <a:blip r:embed="rId2"/>
            <a:stretch>
              <a:fillRect l="0" t="-91937" r="0" b="-91937"/>
            </a:stretch>
          </a:blipFill>
          <a:ln w="104775" cap="sq">
            <a:solidFill>
              <a:srgbClr val="000000"/>
            </a:solidFill>
            <a:prstDash val="solid"/>
            <a:miter/>
          </a:ln>
        </p:spPr>
      </p:sp>
      <p:sp>
        <p:nvSpPr>
          <p:cNvPr name="Freeform 3" id="3"/>
          <p:cNvSpPr/>
          <p:nvPr/>
        </p:nvSpPr>
        <p:spPr>
          <a:xfrm flipH="false" flipV="false" rot="0">
            <a:off x="11301295" y="2324162"/>
            <a:ext cx="4892448" cy="6934138"/>
          </a:xfrm>
          <a:custGeom>
            <a:avLst/>
            <a:gdLst/>
            <a:ahLst/>
            <a:cxnLst/>
            <a:rect r="r" b="b" t="t" l="l"/>
            <a:pathLst>
              <a:path h="6934138" w="4892448">
                <a:moveTo>
                  <a:pt x="0" y="0"/>
                </a:moveTo>
                <a:lnTo>
                  <a:pt x="4892448" y="0"/>
                </a:lnTo>
                <a:lnTo>
                  <a:pt x="4892448" y="6934138"/>
                </a:lnTo>
                <a:lnTo>
                  <a:pt x="0" y="6934138"/>
                </a:lnTo>
                <a:lnTo>
                  <a:pt x="0" y="0"/>
                </a:lnTo>
                <a:close/>
              </a:path>
            </a:pathLst>
          </a:custGeom>
          <a:blipFill>
            <a:blip r:embed="rId3"/>
            <a:stretch>
              <a:fillRect l="0" t="-28395" r="0" b="-28395"/>
            </a:stretch>
          </a:blipFill>
          <a:ln w="95250" cap="sq">
            <a:solidFill>
              <a:srgbClr val="000000"/>
            </a:solidFill>
            <a:prstDash val="solid"/>
            <a:miter/>
          </a:ln>
        </p:spPr>
      </p:sp>
      <p:sp>
        <p:nvSpPr>
          <p:cNvPr name="TextBox 4" id="4"/>
          <p:cNvSpPr txBox="true"/>
          <p:nvPr/>
        </p:nvSpPr>
        <p:spPr>
          <a:xfrm rot="0">
            <a:off x="5251738" y="66040"/>
            <a:ext cx="7784523" cy="962660"/>
          </a:xfrm>
          <a:prstGeom prst="rect">
            <a:avLst/>
          </a:prstGeom>
        </p:spPr>
        <p:txBody>
          <a:bodyPr anchor="t" rtlCol="false" tIns="0" lIns="0" bIns="0" rIns="0">
            <a:spAutoFit/>
          </a:bodyPr>
          <a:lstStyle/>
          <a:p>
            <a:pPr algn="ctr">
              <a:lnSpc>
                <a:spcPts val="7840"/>
              </a:lnSpc>
            </a:pPr>
            <a:r>
              <a:rPr lang="en-US" sz="5600" u="sng">
                <a:solidFill>
                  <a:srgbClr val="0A5223"/>
                </a:solidFill>
                <a:latin typeface="Canva Sans Bold"/>
              </a:rPr>
              <a:t>Screen Shots Of Story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85402" y="386834"/>
            <a:ext cx="5434125" cy="9513331"/>
          </a:xfrm>
          <a:custGeom>
            <a:avLst/>
            <a:gdLst/>
            <a:ahLst/>
            <a:cxnLst/>
            <a:rect r="r" b="b" t="t" l="l"/>
            <a:pathLst>
              <a:path h="9513331" w="5434125">
                <a:moveTo>
                  <a:pt x="0" y="0"/>
                </a:moveTo>
                <a:lnTo>
                  <a:pt x="5434125" y="0"/>
                </a:lnTo>
                <a:lnTo>
                  <a:pt x="5434125" y="9513332"/>
                </a:lnTo>
                <a:lnTo>
                  <a:pt x="0" y="9513332"/>
                </a:lnTo>
                <a:lnTo>
                  <a:pt x="0" y="0"/>
                </a:lnTo>
                <a:close/>
              </a:path>
            </a:pathLst>
          </a:custGeom>
          <a:blipFill>
            <a:blip r:embed="rId2"/>
            <a:stretch>
              <a:fillRect l="0" t="-13467" r="0" b="-13467"/>
            </a:stretch>
          </a:blipFill>
          <a:ln w="95250" cap="sq">
            <a:solidFill>
              <a:srgbClr val="000000"/>
            </a:solidFill>
            <a:prstDash val="solid"/>
            <a:miter/>
          </a:ln>
        </p:spPr>
      </p:sp>
      <p:sp>
        <p:nvSpPr>
          <p:cNvPr name="TextBox 3" id="3"/>
          <p:cNvSpPr txBox="true"/>
          <p:nvPr/>
        </p:nvSpPr>
        <p:spPr>
          <a:xfrm rot="0">
            <a:off x="676301" y="933450"/>
            <a:ext cx="6203860" cy="887095"/>
          </a:xfrm>
          <a:prstGeom prst="rect">
            <a:avLst/>
          </a:prstGeom>
        </p:spPr>
        <p:txBody>
          <a:bodyPr anchor="t" rtlCol="false" tIns="0" lIns="0" bIns="0" rIns="0">
            <a:spAutoFit/>
          </a:bodyPr>
          <a:lstStyle/>
          <a:p>
            <a:pPr algn="ctr">
              <a:lnSpc>
                <a:spcPts val="7279"/>
              </a:lnSpc>
            </a:pPr>
            <a:r>
              <a:rPr lang="en-US" sz="5199" u="sng">
                <a:solidFill>
                  <a:srgbClr val="6E0732"/>
                </a:solidFill>
                <a:latin typeface="Canva Sans Bold"/>
              </a:rPr>
              <a:t>Highlights of Story:</a:t>
            </a:r>
          </a:p>
        </p:txBody>
      </p:sp>
      <p:sp>
        <p:nvSpPr>
          <p:cNvPr name="TextBox 4" id="4"/>
          <p:cNvSpPr txBox="true"/>
          <p:nvPr/>
        </p:nvSpPr>
        <p:spPr>
          <a:xfrm rot="0">
            <a:off x="597179" y="2678219"/>
            <a:ext cx="6282982" cy="738505"/>
          </a:xfrm>
          <a:prstGeom prst="rect">
            <a:avLst/>
          </a:prstGeom>
        </p:spPr>
        <p:txBody>
          <a:bodyPr anchor="t" rtlCol="false" tIns="0" lIns="0" bIns="0" rIns="0">
            <a:spAutoFit/>
          </a:bodyPr>
          <a:lstStyle/>
          <a:p>
            <a:pPr algn="ctr">
              <a:lnSpc>
                <a:spcPts val="6019"/>
              </a:lnSpc>
            </a:pPr>
            <a:r>
              <a:rPr lang="en-US" sz="4299" u="sng">
                <a:solidFill>
                  <a:srgbClr val="E8223B"/>
                </a:solidFill>
                <a:latin typeface="Canva Sans Bold"/>
              </a:rPr>
              <a:t>Instagram Account link </a:t>
            </a:r>
          </a:p>
        </p:txBody>
      </p:sp>
      <p:sp>
        <p:nvSpPr>
          <p:cNvPr name="TextBox 5" id="5"/>
          <p:cNvSpPr txBox="true"/>
          <p:nvPr/>
        </p:nvSpPr>
        <p:spPr>
          <a:xfrm rot="0">
            <a:off x="487616" y="3759200"/>
            <a:ext cx="10197786" cy="1384300"/>
          </a:xfrm>
          <a:prstGeom prst="rect">
            <a:avLst/>
          </a:prstGeom>
        </p:spPr>
        <p:txBody>
          <a:bodyPr anchor="t" rtlCol="false" tIns="0" lIns="0" bIns="0" rIns="0">
            <a:spAutoFit/>
          </a:bodyPr>
          <a:lstStyle/>
          <a:p>
            <a:pPr algn="just">
              <a:lnSpc>
                <a:spcPts val="5599"/>
              </a:lnSpc>
            </a:pPr>
            <a:r>
              <a:rPr lang="en-US" sz="3999">
                <a:solidFill>
                  <a:srgbClr val="0E18A2"/>
                </a:solidFill>
                <a:latin typeface="Canva Sans Bold"/>
              </a:rPr>
              <a:t>https://www.instagram.com/tech_mahendra_66?igsh=MWZ0ZmtqMWNjeGxv</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11471"/>
            <a:ext cx="15106789" cy="12882642"/>
          </a:xfrm>
          <a:custGeom>
            <a:avLst/>
            <a:gdLst/>
            <a:ahLst/>
            <a:cxnLst/>
            <a:rect r="r" b="b" t="t" l="l"/>
            <a:pathLst>
              <a:path h="12882642" w="15106789">
                <a:moveTo>
                  <a:pt x="0" y="0"/>
                </a:moveTo>
                <a:lnTo>
                  <a:pt x="15106789" y="0"/>
                </a:lnTo>
                <a:lnTo>
                  <a:pt x="15106789" y="12882642"/>
                </a:lnTo>
                <a:lnTo>
                  <a:pt x="0" y="12882642"/>
                </a:lnTo>
                <a:lnTo>
                  <a:pt x="0" y="0"/>
                </a:lnTo>
                <a:close/>
              </a:path>
            </a:pathLst>
          </a:custGeom>
          <a:blipFill>
            <a:blip r:embed="rId2"/>
            <a:stretch>
              <a:fillRect l="-6851" t="0" r="-6851" b="0"/>
            </a:stretch>
          </a:blipFill>
        </p:spPr>
      </p:sp>
      <p:sp>
        <p:nvSpPr>
          <p:cNvPr name="TextBox 3" id="3"/>
          <p:cNvSpPr txBox="true"/>
          <p:nvPr/>
        </p:nvSpPr>
        <p:spPr>
          <a:xfrm rot="0">
            <a:off x="11507715" y="8934767"/>
            <a:ext cx="67802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Team ID : LTVIP2024TMID14996</a:t>
            </a:r>
          </a:p>
        </p:txBody>
      </p:sp>
      <p:sp>
        <p:nvSpPr>
          <p:cNvPr name="TextBox 4" id="4"/>
          <p:cNvSpPr txBox="true"/>
          <p:nvPr/>
        </p:nvSpPr>
        <p:spPr>
          <a:xfrm rot="0">
            <a:off x="11507715" y="9448483"/>
            <a:ext cx="615033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Italics"/>
              </a:rPr>
              <a:t>Team Leader Name : E Durga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188300" cy="10287000"/>
          </a:xfrm>
          <a:custGeom>
            <a:avLst/>
            <a:gdLst/>
            <a:ahLst/>
            <a:cxnLst/>
            <a:rect r="r" b="b" t="t" l="l"/>
            <a:pathLst>
              <a:path h="10287000" w="6188300">
                <a:moveTo>
                  <a:pt x="0" y="0"/>
                </a:moveTo>
                <a:lnTo>
                  <a:pt x="6188300" y="0"/>
                </a:lnTo>
                <a:lnTo>
                  <a:pt x="6188300" y="10287000"/>
                </a:lnTo>
                <a:lnTo>
                  <a:pt x="0" y="10287000"/>
                </a:lnTo>
                <a:lnTo>
                  <a:pt x="0" y="0"/>
                </a:lnTo>
                <a:close/>
              </a:path>
            </a:pathLst>
          </a:custGeom>
          <a:blipFill>
            <a:blip r:embed="rId2"/>
            <a:stretch>
              <a:fillRect l="0" t="0" r="-10822" b="0"/>
            </a:stretch>
          </a:blipFill>
        </p:spPr>
      </p:sp>
      <p:sp>
        <p:nvSpPr>
          <p:cNvPr name="TextBox 3" id="3"/>
          <p:cNvSpPr txBox="true"/>
          <p:nvPr/>
        </p:nvSpPr>
        <p:spPr>
          <a:xfrm rot="0">
            <a:off x="7465398" y="9525"/>
            <a:ext cx="9231335" cy="1104900"/>
          </a:xfrm>
          <a:prstGeom prst="rect">
            <a:avLst/>
          </a:prstGeom>
        </p:spPr>
        <p:txBody>
          <a:bodyPr anchor="t" rtlCol="false" tIns="0" lIns="0" bIns="0" rIns="0">
            <a:spAutoFit/>
          </a:bodyPr>
          <a:lstStyle/>
          <a:p>
            <a:pPr>
              <a:lnSpc>
                <a:spcPts val="8785"/>
              </a:lnSpc>
            </a:pPr>
            <a:r>
              <a:rPr lang="en-US" sz="7321" u="sng">
                <a:solidFill>
                  <a:srgbClr val="A20E20"/>
                </a:solidFill>
                <a:latin typeface="TT Hoves Bold"/>
              </a:rPr>
              <a:t>About Company </a:t>
            </a:r>
          </a:p>
        </p:txBody>
      </p:sp>
      <p:grpSp>
        <p:nvGrpSpPr>
          <p:cNvPr name="Group 4" id="4"/>
          <p:cNvGrpSpPr/>
          <p:nvPr/>
        </p:nvGrpSpPr>
        <p:grpSpPr>
          <a:xfrm rot="-5400000">
            <a:off x="8138164" y="5050393"/>
            <a:ext cx="551923" cy="310858"/>
            <a:chOff x="0" y="0"/>
            <a:chExt cx="812800" cy="457791"/>
          </a:xfrm>
        </p:grpSpPr>
        <p:sp>
          <p:nvSpPr>
            <p:cNvPr name="Freeform 5" id="5"/>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6" id="6"/>
            <p:cNvSpPr txBox="true"/>
            <p:nvPr/>
          </p:nvSpPr>
          <p:spPr>
            <a:xfrm>
              <a:off x="127000" y="23174"/>
              <a:ext cx="558800" cy="222071"/>
            </a:xfrm>
            <a:prstGeom prst="rect">
              <a:avLst/>
            </a:prstGeom>
          </p:spPr>
          <p:txBody>
            <a:bodyPr anchor="ctr" rtlCol="false" tIns="50800" lIns="50800" bIns="50800" rIns="50800"/>
            <a:lstStyle/>
            <a:p>
              <a:pPr algn="ctr">
                <a:lnSpc>
                  <a:spcPts val="139"/>
                </a:lnSpc>
              </a:pPr>
            </a:p>
          </p:txBody>
        </p:sp>
      </p:grpSp>
      <p:grpSp>
        <p:nvGrpSpPr>
          <p:cNvPr name="Group 7" id="7"/>
          <p:cNvGrpSpPr/>
          <p:nvPr/>
        </p:nvGrpSpPr>
        <p:grpSpPr>
          <a:xfrm rot="-5400000">
            <a:off x="7418062" y="6164184"/>
            <a:ext cx="551923" cy="310858"/>
            <a:chOff x="0" y="0"/>
            <a:chExt cx="812800" cy="457791"/>
          </a:xfrm>
        </p:grpSpPr>
        <p:sp>
          <p:nvSpPr>
            <p:cNvPr name="Freeform 8" id="8"/>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9" id="9"/>
            <p:cNvSpPr txBox="true"/>
            <p:nvPr/>
          </p:nvSpPr>
          <p:spPr>
            <a:xfrm>
              <a:off x="127000" y="23174"/>
              <a:ext cx="558800" cy="222071"/>
            </a:xfrm>
            <a:prstGeom prst="rect">
              <a:avLst/>
            </a:prstGeom>
          </p:spPr>
          <p:txBody>
            <a:bodyPr anchor="ctr" rtlCol="false" tIns="50800" lIns="50800" bIns="50800" rIns="50800"/>
            <a:lstStyle/>
            <a:p>
              <a:pPr algn="ctr">
                <a:lnSpc>
                  <a:spcPts val="139"/>
                </a:lnSpc>
              </a:pPr>
            </a:p>
          </p:txBody>
        </p:sp>
      </p:grpSp>
      <p:grpSp>
        <p:nvGrpSpPr>
          <p:cNvPr name="Group 10" id="10"/>
          <p:cNvGrpSpPr/>
          <p:nvPr/>
        </p:nvGrpSpPr>
        <p:grpSpPr>
          <a:xfrm rot="0">
            <a:off x="13814230" y="9258300"/>
            <a:ext cx="5765006" cy="1028700"/>
            <a:chOff x="0" y="0"/>
            <a:chExt cx="7686674" cy="1371600"/>
          </a:xfrm>
        </p:grpSpPr>
        <p:grpSp>
          <p:nvGrpSpPr>
            <p:cNvPr name="Group 11" id="11"/>
            <p:cNvGrpSpPr/>
            <p:nvPr/>
          </p:nvGrpSpPr>
          <p:grpSpPr>
            <a:xfrm rot="0">
              <a:off x="0" y="0"/>
              <a:ext cx="7686674" cy="1371600"/>
              <a:chOff x="0" y="0"/>
              <a:chExt cx="1049690" cy="187305"/>
            </a:xfrm>
          </p:grpSpPr>
          <p:sp>
            <p:nvSpPr>
              <p:cNvPr name="Freeform 12" id="12"/>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13" id="13"/>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Back to Agenda</a:t>
              </a:r>
            </a:p>
          </p:txBody>
        </p:sp>
      </p:grpSp>
      <p:sp>
        <p:nvSpPr>
          <p:cNvPr name="TextBox 15" id="15"/>
          <p:cNvSpPr txBox="true"/>
          <p:nvPr/>
        </p:nvSpPr>
        <p:spPr>
          <a:xfrm rot="0">
            <a:off x="6725111" y="2073975"/>
            <a:ext cx="10711909" cy="7171270"/>
          </a:xfrm>
          <a:prstGeom prst="rect">
            <a:avLst/>
          </a:prstGeom>
        </p:spPr>
        <p:txBody>
          <a:bodyPr anchor="t" rtlCol="false" tIns="0" lIns="0" bIns="0" rIns="0">
            <a:spAutoFit/>
          </a:bodyPr>
          <a:lstStyle/>
          <a:p>
            <a:pPr algn="just">
              <a:lnSpc>
                <a:spcPts val="6358"/>
              </a:lnSpc>
            </a:pPr>
            <a:r>
              <a:rPr lang="en-US" sz="4541">
                <a:solidFill>
                  <a:srgbClr val="000000"/>
                </a:solidFill>
                <a:latin typeface="Canva Sans Bold"/>
              </a:rPr>
              <a:t>Tech Mahindra is an Indian multinational information technology services and consulting company. Part of the Mahindra Group, the company is headquartered in Pune and has its registered office in Mumbai. Tech Mahindra has over 146,000 employees across 90 countries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33619" y="871076"/>
            <a:ext cx="12051362" cy="8208044"/>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10541" t="0" r="-10541" b="0"/>
              </a:stretch>
            </a:blipFill>
          </p:spPr>
        </p:sp>
      </p:grpSp>
      <p:sp>
        <p:nvSpPr>
          <p:cNvPr name="TextBox 5" id="5"/>
          <p:cNvSpPr txBox="true"/>
          <p:nvPr/>
        </p:nvSpPr>
        <p:spPr>
          <a:xfrm rot="0">
            <a:off x="534916" y="106963"/>
            <a:ext cx="14818975" cy="1775972"/>
          </a:xfrm>
          <a:prstGeom prst="rect">
            <a:avLst/>
          </a:prstGeom>
        </p:spPr>
        <p:txBody>
          <a:bodyPr anchor="t" rtlCol="false" tIns="0" lIns="0" bIns="0" rIns="0">
            <a:spAutoFit/>
          </a:bodyPr>
          <a:lstStyle/>
          <a:p>
            <a:pPr>
              <a:lnSpc>
                <a:spcPts val="7081"/>
              </a:lnSpc>
            </a:pPr>
            <a:r>
              <a:rPr lang="en-US" sz="5901">
                <a:solidFill>
                  <a:srgbClr val="A20E20"/>
                </a:solidFill>
                <a:latin typeface="TT Hoves Bold"/>
              </a:rPr>
              <a:t>Part 1: Brand study, Competitor Analysis &amp; Buyer’s/Audience’s persona</a:t>
            </a:r>
          </a:p>
        </p:txBody>
      </p:sp>
      <p:grpSp>
        <p:nvGrpSpPr>
          <p:cNvPr name="Group 6" id="6"/>
          <p:cNvGrpSpPr/>
          <p:nvPr/>
        </p:nvGrpSpPr>
        <p:grpSpPr>
          <a:xfrm rot="-10800000">
            <a:off x="14447117" y="-331087"/>
            <a:ext cx="7681766" cy="3540443"/>
            <a:chOff x="0" y="0"/>
            <a:chExt cx="406400" cy="187305"/>
          </a:xfrm>
        </p:grpSpPr>
        <p:sp>
          <p:nvSpPr>
            <p:cNvPr name="Freeform 7" id="7"/>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8" id="8"/>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2955529" y="1787685"/>
            <a:ext cx="11491588"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Brand study( Mission /values &amp;USP)</a:t>
            </a:r>
          </a:p>
        </p:txBody>
      </p:sp>
      <p:sp>
        <p:nvSpPr>
          <p:cNvPr name="TextBox 10" id="10"/>
          <p:cNvSpPr txBox="true"/>
          <p:nvPr/>
        </p:nvSpPr>
        <p:spPr>
          <a:xfrm rot="0">
            <a:off x="-652262" y="3382972"/>
            <a:ext cx="7215583" cy="887095"/>
          </a:xfrm>
          <a:prstGeom prst="rect">
            <a:avLst/>
          </a:prstGeom>
        </p:spPr>
        <p:txBody>
          <a:bodyPr anchor="t" rtlCol="false" tIns="0" lIns="0" bIns="0" rIns="0">
            <a:spAutoFit/>
          </a:bodyPr>
          <a:lstStyle/>
          <a:p>
            <a:pPr algn="ctr">
              <a:lnSpc>
                <a:spcPts val="7279"/>
              </a:lnSpc>
            </a:pPr>
            <a:r>
              <a:rPr lang="en-US" sz="5199" u="sng">
                <a:solidFill>
                  <a:srgbClr val="0E18A2"/>
                </a:solidFill>
                <a:latin typeface="Canva Sans Bold"/>
              </a:rPr>
              <a:t>Mission &amp;values</a:t>
            </a:r>
          </a:p>
        </p:txBody>
      </p:sp>
      <p:sp>
        <p:nvSpPr>
          <p:cNvPr name="TextBox 11" id="11"/>
          <p:cNvSpPr txBox="true"/>
          <p:nvPr/>
        </p:nvSpPr>
        <p:spPr>
          <a:xfrm rot="0">
            <a:off x="268761" y="4201086"/>
            <a:ext cx="11747323" cy="1698805"/>
          </a:xfrm>
          <a:prstGeom prst="rect">
            <a:avLst/>
          </a:prstGeom>
        </p:spPr>
        <p:txBody>
          <a:bodyPr anchor="t" rtlCol="false" tIns="0" lIns="0" bIns="0" rIns="0">
            <a:spAutoFit/>
          </a:bodyPr>
          <a:lstStyle/>
          <a:p>
            <a:pPr algn="just">
              <a:lnSpc>
                <a:spcPts val="4540"/>
              </a:lnSpc>
            </a:pPr>
            <a:r>
              <a:rPr lang="en-US" sz="3242">
                <a:solidFill>
                  <a:srgbClr val="000000"/>
                </a:solidFill>
                <a:latin typeface="Canva Sans Bold"/>
              </a:rPr>
              <a:t>Tech Mahindra’s core mission is cantered around driving digital transformation and fostering innovation for businesses across various industries.</a:t>
            </a:r>
          </a:p>
        </p:txBody>
      </p:sp>
      <p:sp>
        <p:nvSpPr>
          <p:cNvPr name="TextBox 12" id="12"/>
          <p:cNvSpPr txBox="true"/>
          <p:nvPr/>
        </p:nvSpPr>
        <p:spPr>
          <a:xfrm rot="0">
            <a:off x="268761" y="5809505"/>
            <a:ext cx="5364199" cy="887095"/>
          </a:xfrm>
          <a:prstGeom prst="rect">
            <a:avLst/>
          </a:prstGeom>
        </p:spPr>
        <p:txBody>
          <a:bodyPr anchor="t" rtlCol="false" tIns="0" lIns="0" bIns="0" rIns="0">
            <a:spAutoFit/>
          </a:bodyPr>
          <a:lstStyle/>
          <a:p>
            <a:pPr algn="ctr">
              <a:lnSpc>
                <a:spcPts val="7279"/>
              </a:lnSpc>
            </a:pPr>
            <a:r>
              <a:rPr lang="en-US" sz="5199">
                <a:solidFill>
                  <a:srgbClr val="0E18A2"/>
                </a:solidFill>
                <a:latin typeface="Canva Sans Bold"/>
              </a:rPr>
              <a:t>• Customer First:</a:t>
            </a:r>
          </a:p>
        </p:txBody>
      </p:sp>
      <p:sp>
        <p:nvSpPr>
          <p:cNvPr name="TextBox 13" id="13"/>
          <p:cNvSpPr txBox="true"/>
          <p:nvPr/>
        </p:nvSpPr>
        <p:spPr>
          <a:xfrm rot="0">
            <a:off x="268761" y="6629925"/>
            <a:ext cx="11672641"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Bold"/>
              </a:rPr>
              <a:t>Tech Mahindra puts the customer at the centre of everything they do, striving to exceed expectations and deliver exceptional service.</a:t>
            </a:r>
          </a:p>
        </p:txBody>
      </p:sp>
      <p:sp>
        <p:nvSpPr>
          <p:cNvPr name="TextBox 14" id="14"/>
          <p:cNvSpPr txBox="true"/>
          <p:nvPr/>
        </p:nvSpPr>
        <p:spPr>
          <a:xfrm rot="0">
            <a:off x="534916" y="8192025"/>
            <a:ext cx="3530149" cy="887095"/>
          </a:xfrm>
          <a:prstGeom prst="rect">
            <a:avLst/>
          </a:prstGeom>
        </p:spPr>
        <p:txBody>
          <a:bodyPr anchor="t" rtlCol="false" tIns="0" lIns="0" bIns="0" rIns="0">
            <a:spAutoFit/>
          </a:bodyPr>
          <a:lstStyle/>
          <a:p>
            <a:pPr algn="ctr">
              <a:lnSpc>
                <a:spcPts val="7279"/>
              </a:lnSpc>
            </a:pPr>
            <a:r>
              <a:rPr lang="en-US" sz="5199">
                <a:solidFill>
                  <a:srgbClr val="0E18A2"/>
                </a:solidFill>
                <a:latin typeface="Canva Sans Bold"/>
              </a:rPr>
              <a:t>• Integrity: </a:t>
            </a:r>
          </a:p>
        </p:txBody>
      </p:sp>
      <p:sp>
        <p:nvSpPr>
          <p:cNvPr name="TextBox 15" id="15"/>
          <p:cNvSpPr txBox="true"/>
          <p:nvPr/>
        </p:nvSpPr>
        <p:spPr>
          <a:xfrm rot="0">
            <a:off x="134809" y="9106535"/>
            <a:ext cx="17133029"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Bold"/>
              </a:rPr>
              <a:t> Tech Mahindra operates with the highest ethical standards, promoting transparency, honesty, and accountability in all business dealings.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99994" y="5079100"/>
            <a:ext cx="648573" cy="479944"/>
          </a:xfrm>
          <a:custGeom>
            <a:avLst/>
            <a:gdLst/>
            <a:ahLst/>
            <a:cxnLst/>
            <a:rect r="r" b="b" t="t" l="l"/>
            <a:pathLst>
              <a:path h="479944" w="648573">
                <a:moveTo>
                  <a:pt x="0" y="0"/>
                </a:moveTo>
                <a:lnTo>
                  <a:pt x="648573" y="0"/>
                </a:lnTo>
                <a:lnTo>
                  <a:pt x="648573" y="479943"/>
                </a:lnTo>
                <a:lnTo>
                  <a:pt x="0" y="4799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7076" y="141605"/>
            <a:ext cx="3917373" cy="887095"/>
          </a:xfrm>
          <a:prstGeom prst="rect">
            <a:avLst/>
          </a:prstGeom>
        </p:spPr>
        <p:txBody>
          <a:bodyPr anchor="t" rtlCol="false" tIns="0" lIns="0" bIns="0" rIns="0">
            <a:spAutoFit/>
          </a:bodyPr>
          <a:lstStyle/>
          <a:p>
            <a:pPr algn="ctr">
              <a:lnSpc>
                <a:spcPts val="7279"/>
              </a:lnSpc>
            </a:pPr>
            <a:r>
              <a:rPr lang="en-US" sz="5199">
                <a:solidFill>
                  <a:srgbClr val="0E18A2"/>
                </a:solidFill>
                <a:latin typeface="Canva Sans Bold"/>
              </a:rPr>
              <a:t>• Teamwork:</a:t>
            </a:r>
          </a:p>
        </p:txBody>
      </p:sp>
      <p:sp>
        <p:nvSpPr>
          <p:cNvPr name="TextBox 4" id="4"/>
          <p:cNvSpPr txBox="true"/>
          <p:nvPr/>
        </p:nvSpPr>
        <p:spPr>
          <a:xfrm rot="0">
            <a:off x="439707" y="952500"/>
            <a:ext cx="17674727" cy="13843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 Collaboration and teamwork are key to Tech Mahindra’s success,fostering culture of inclusivity, respect, and support.</a:t>
            </a:r>
          </a:p>
        </p:txBody>
      </p:sp>
      <p:sp>
        <p:nvSpPr>
          <p:cNvPr name="TextBox 5" id="5"/>
          <p:cNvSpPr txBox="true"/>
          <p:nvPr/>
        </p:nvSpPr>
        <p:spPr>
          <a:xfrm rot="0">
            <a:off x="657076" y="2352054"/>
            <a:ext cx="6049728" cy="887095"/>
          </a:xfrm>
          <a:prstGeom prst="rect">
            <a:avLst/>
          </a:prstGeom>
        </p:spPr>
        <p:txBody>
          <a:bodyPr anchor="t" rtlCol="false" tIns="0" lIns="0" bIns="0" rIns="0">
            <a:spAutoFit/>
          </a:bodyPr>
          <a:lstStyle/>
          <a:p>
            <a:pPr algn="ctr">
              <a:lnSpc>
                <a:spcPts val="7279"/>
              </a:lnSpc>
            </a:pPr>
            <a:r>
              <a:rPr lang="en-US" sz="5199">
                <a:solidFill>
                  <a:srgbClr val="0E18A2"/>
                </a:solidFill>
                <a:latin typeface="Canva Sans Bold"/>
              </a:rPr>
              <a:t>• Professionalism:  </a:t>
            </a:r>
          </a:p>
        </p:txBody>
      </p:sp>
      <p:sp>
        <p:nvSpPr>
          <p:cNvPr name="TextBox 6" id="6"/>
          <p:cNvSpPr txBox="true"/>
          <p:nvPr/>
        </p:nvSpPr>
        <p:spPr>
          <a:xfrm rot="0">
            <a:off x="765369" y="3162949"/>
            <a:ext cx="17205100" cy="2143760"/>
          </a:xfrm>
          <a:prstGeom prst="rect">
            <a:avLst/>
          </a:prstGeom>
        </p:spPr>
        <p:txBody>
          <a:bodyPr anchor="t" rtlCol="false" tIns="0" lIns="0" bIns="0" rIns="0">
            <a:spAutoFit/>
          </a:bodyPr>
          <a:lstStyle/>
          <a:p>
            <a:pPr algn="just">
              <a:lnSpc>
                <a:spcPts val="5740"/>
              </a:lnSpc>
            </a:pPr>
            <a:r>
              <a:rPr lang="en-US" sz="4100">
                <a:solidFill>
                  <a:srgbClr val="000000"/>
                </a:solidFill>
                <a:latin typeface="Canva Sans Bold"/>
              </a:rPr>
              <a:t> Tech Mahindra values professionalism in all aspects of their work, from communication to quality of service, ensuring that they deliver the best possible results.</a:t>
            </a:r>
          </a:p>
        </p:txBody>
      </p:sp>
      <p:sp>
        <p:nvSpPr>
          <p:cNvPr name="TextBox 7" id="7"/>
          <p:cNvSpPr txBox="true"/>
          <p:nvPr/>
        </p:nvSpPr>
        <p:spPr>
          <a:xfrm rot="0">
            <a:off x="657076" y="5341177"/>
            <a:ext cx="7450120" cy="887095"/>
          </a:xfrm>
          <a:prstGeom prst="rect">
            <a:avLst/>
          </a:prstGeom>
        </p:spPr>
        <p:txBody>
          <a:bodyPr anchor="t" rtlCol="false" tIns="0" lIns="0" bIns="0" rIns="0">
            <a:spAutoFit/>
          </a:bodyPr>
          <a:lstStyle/>
          <a:p>
            <a:pPr algn="ctr">
              <a:lnSpc>
                <a:spcPts val="7279"/>
              </a:lnSpc>
            </a:pPr>
            <a:r>
              <a:rPr lang="en-US" sz="5199">
                <a:solidFill>
                  <a:srgbClr val="0E18A2"/>
                </a:solidFill>
                <a:latin typeface="Canva Sans Bold"/>
              </a:rPr>
              <a:t>• Social Responsibility: </a:t>
            </a:r>
          </a:p>
        </p:txBody>
      </p:sp>
      <p:sp>
        <p:nvSpPr>
          <p:cNvPr name="TextBox 8" id="8"/>
          <p:cNvSpPr txBox="true"/>
          <p:nvPr/>
        </p:nvSpPr>
        <p:spPr>
          <a:xfrm rot="0">
            <a:off x="657076" y="6285422"/>
            <a:ext cx="16383611" cy="2198370"/>
          </a:xfrm>
          <a:prstGeom prst="rect">
            <a:avLst/>
          </a:prstGeom>
        </p:spPr>
        <p:txBody>
          <a:bodyPr anchor="t" rtlCol="false" tIns="0" lIns="0" bIns="0" rIns="0">
            <a:spAutoFit/>
          </a:bodyPr>
          <a:lstStyle/>
          <a:p>
            <a:pPr algn="just">
              <a:lnSpc>
                <a:spcPts val="5880"/>
              </a:lnSpc>
            </a:pPr>
            <a:r>
              <a:rPr lang="en-US" sz="4200">
                <a:solidFill>
                  <a:srgbClr val="000000"/>
                </a:solidFill>
                <a:latin typeface="Canva Sans Bold"/>
              </a:rPr>
              <a:t>Tech Mahindra is committed to making a positive impact on society, promoting sustainability, diversity, and community engagement</a:t>
            </a:r>
          </a:p>
        </p:txBody>
      </p:sp>
      <p:sp>
        <p:nvSpPr>
          <p:cNvPr name="TextBox 9" id="9"/>
          <p:cNvSpPr txBox="true"/>
          <p:nvPr/>
        </p:nvSpPr>
        <p:spPr>
          <a:xfrm rot="0">
            <a:off x="1280152" y="8705850"/>
            <a:ext cx="1335611" cy="887095"/>
          </a:xfrm>
          <a:prstGeom prst="rect">
            <a:avLst/>
          </a:prstGeom>
        </p:spPr>
        <p:txBody>
          <a:bodyPr anchor="t" rtlCol="false" tIns="0" lIns="0" bIns="0" rIns="0">
            <a:spAutoFit/>
          </a:bodyPr>
          <a:lstStyle/>
          <a:p>
            <a:pPr algn="ctr">
              <a:lnSpc>
                <a:spcPts val="7279"/>
              </a:lnSpc>
            </a:pPr>
            <a:r>
              <a:rPr lang="en-US" sz="5199">
                <a:solidFill>
                  <a:srgbClr val="A20E20"/>
                </a:solidFill>
                <a:latin typeface="Canva Sans Bold"/>
              </a:rPr>
              <a:t>USP</a:t>
            </a:r>
          </a:p>
        </p:txBody>
      </p:sp>
      <p:sp>
        <p:nvSpPr>
          <p:cNvPr name="TextBox 10" id="10"/>
          <p:cNvSpPr txBox="true"/>
          <p:nvPr/>
        </p:nvSpPr>
        <p:spPr>
          <a:xfrm rot="0">
            <a:off x="2785442" y="8776652"/>
            <a:ext cx="14255245" cy="755015"/>
          </a:xfrm>
          <a:prstGeom prst="rect">
            <a:avLst/>
          </a:prstGeom>
        </p:spPr>
        <p:txBody>
          <a:bodyPr anchor="t" rtlCol="false" tIns="0" lIns="0" bIns="0" rIns="0">
            <a:spAutoFit/>
          </a:bodyPr>
          <a:lstStyle/>
          <a:p>
            <a:pPr algn="just">
              <a:lnSpc>
                <a:spcPts val="6160"/>
              </a:lnSpc>
            </a:pPr>
            <a:r>
              <a:rPr lang="en-US" sz="4400">
                <a:solidFill>
                  <a:srgbClr val="000000"/>
                </a:solidFill>
                <a:latin typeface="Canva Sans Bold"/>
              </a:rPr>
              <a:t>:Leading IT solution provider in the telecom vertical.</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87253" y="9607868"/>
            <a:ext cx="2023714" cy="300990"/>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Back to Agenda</a:t>
            </a:r>
          </a:p>
        </p:txBody>
      </p:sp>
      <p:grpSp>
        <p:nvGrpSpPr>
          <p:cNvPr name="Group 3" id="3"/>
          <p:cNvGrpSpPr/>
          <p:nvPr/>
        </p:nvGrpSpPr>
        <p:grpSpPr>
          <a:xfrm rot="-10800000">
            <a:off x="14447117" y="-741521"/>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028825" y="-161925"/>
            <a:ext cx="15097991" cy="1393561"/>
          </a:xfrm>
          <a:prstGeom prst="rect">
            <a:avLst/>
          </a:prstGeom>
        </p:spPr>
        <p:txBody>
          <a:bodyPr anchor="t" rtlCol="false" tIns="0" lIns="0" bIns="0" rIns="0">
            <a:spAutoFit/>
          </a:bodyPr>
          <a:lstStyle/>
          <a:p>
            <a:pPr algn="ctr">
              <a:lnSpc>
                <a:spcPts val="11389"/>
              </a:lnSpc>
            </a:pPr>
            <a:r>
              <a:rPr lang="en-US" sz="8135" u="sng">
                <a:solidFill>
                  <a:srgbClr val="000000"/>
                </a:solidFill>
                <a:latin typeface="Canva Sans Bold"/>
              </a:rPr>
              <a:t>Brand study(Brand Tone&amp;KPI)</a:t>
            </a:r>
          </a:p>
        </p:txBody>
      </p:sp>
      <p:sp>
        <p:nvSpPr>
          <p:cNvPr name="TextBox 7" id="7"/>
          <p:cNvSpPr txBox="true"/>
          <p:nvPr/>
        </p:nvSpPr>
        <p:spPr>
          <a:xfrm rot="0">
            <a:off x="436076" y="1911826"/>
            <a:ext cx="3721028"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Brand Tone</a:t>
            </a:r>
          </a:p>
        </p:txBody>
      </p:sp>
      <p:sp>
        <p:nvSpPr>
          <p:cNvPr name="TextBox 8" id="8"/>
          <p:cNvSpPr txBox="true"/>
          <p:nvPr/>
        </p:nvSpPr>
        <p:spPr>
          <a:xfrm rot="0">
            <a:off x="436076" y="2722721"/>
            <a:ext cx="17436680" cy="27940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 We are an enterprise driven by our promise to deliver Connected Experiences for the Connected World. We thrive on Change to create a better future for our customers, partners, associates, and stakeholders. </a:t>
            </a:r>
          </a:p>
        </p:txBody>
      </p:sp>
      <p:sp>
        <p:nvSpPr>
          <p:cNvPr name="TextBox 9" id="9"/>
          <p:cNvSpPr txBox="true"/>
          <p:nvPr/>
        </p:nvSpPr>
        <p:spPr>
          <a:xfrm rot="0">
            <a:off x="436076" y="5421471"/>
            <a:ext cx="9136802" cy="887095"/>
          </a:xfrm>
          <a:prstGeom prst="rect">
            <a:avLst/>
          </a:prstGeom>
        </p:spPr>
        <p:txBody>
          <a:bodyPr anchor="t" rtlCol="false" tIns="0" lIns="0" bIns="0" rIns="0">
            <a:spAutoFit/>
          </a:bodyPr>
          <a:lstStyle/>
          <a:p>
            <a:pPr algn="ctr">
              <a:lnSpc>
                <a:spcPts val="7279"/>
              </a:lnSpc>
            </a:pPr>
            <a:r>
              <a:rPr lang="en-US" sz="5199" u="sng">
                <a:solidFill>
                  <a:srgbClr val="0A5223"/>
                </a:solidFill>
                <a:latin typeface="Canva Sans Bold"/>
              </a:rPr>
              <a:t>Tech Mahindra KPIs Include:</a:t>
            </a:r>
          </a:p>
        </p:txBody>
      </p:sp>
      <p:sp>
        <p:nvSpPr>
          <p:cNvPr name="TextBox 10" id="10"/>
          <p:cNvSpPr txBox="true"/>
          <p:nvPr/>
        </p:nvSpPr>
        <p:spPr>
          <a:xfrm rot="0">
            <a:off x="436076" y="6464697"/>
            <a:ext cx="5363874"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Revenue Growth</a:t>
            </a:r>
          </a:p>
        </p:txBody>
      </p:sp>
      <p:sp>
        <p:nvSpPr>
          <p:cNvPr name="TextBox 11" id="11"/>
          <p:cNvSpPr txBox="true"/>
          <p:nvPr/>
        </p:nvSpPr>
        <p:spPr>
          <a:xfrm rot="0">
            <a:off x="436076" y="7547292"/>
            <a:ext cx="17249944" cy="208915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Bold"/>
              </a:rPr>
              <a:t> Tracking the growth in revenue over time is a fundamental KPI for any business. This could be broken down further into revenue growth from existing clients versus new clients.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0369" y="141605"/>
            <a:ext cx="5965572"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Client Satisfaction</a:t>
            </a:r>
          </a:p>
        </p:txBody>
      </p:sp>
      <p:sp>
        <p:nvSpPr>
          <p:cNvPr name="TextBox 3" id="3"/>
          <p:cNvSpPr txBox="true"/>
          <p:nvPr/>
        </p:nvSpPr>
        <p:spPr>
          <a:xfrm rot="0">
            <a:off x="540369" y="916809"/>
            <a:ext cx="16230600" cy="2198370"/>
          </a:xfrm>
          <a:prstGeom prst="rect">
            <a:avLst/>
          </a:prstGeom>
        </p:spPr>
        <p:txBody>
          <a:bodyPr anchor="t" rtlCol="false" tIns="0" lIns="0" bIns="0" rIns="0">
            <a:spAutoFit/>
          </a:bodyPr>
          <a:lstStyle/>
          <a:p>
            <a:pPr algn="just">
              <a:lnSpc>
                <a:spcPts val="5880"/>
              </a:lnSpc>
            </a:pPr>
            <a:r>
              <a:rPr lang="en-US" sz="4200">
                <a:solidFill>
                  <a:srgbClr val="000000"/>
                </a:solidFill>
                <a:latin typeface="Canva Sans Bold"/>
              </a:rPr>
              <a:t>Measuring client satisfaction through surveys, feedback, and client retention rates is crucial for service-oriented companies like Tech Mahindra.</a:t>
            </a:r>
          </a:p>
        </p:txBody>
      </p:sp>
      <p:sp>
        <p:nvSpPr>
          <p:cNvPr name="TextBox 4" id="4"/>
          <p:cNvSpPr txBox="true"/>
          <p:nvPr/>
        </p:nvSpPr>
        <p:spPr>
          <a:xfrm rot="0">
            <a:off x="540369" y="3372354"/>
            <a:ext cx="8811112"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Project Delivery Timeliness</a:t>
            </a:r>
          </a:p>
        </p:txBody>
      </p:sp>
      <p:sp>
        <p:nvSpPr>
          <p:cNvPr name="TextBox 5" id="5"/>
          <p:cNvSpPr txBox="true"/>
          <p:nvPr/>
        </p:nvSpPr>
        <p:spPr>
          <a:xfrm rot="0">
            <a:off x="747031" y="4183249"/>
            <a:ext cx="16230600" cy="2078998"/>
          </a:xfrm>
          <a:prstGeom prst="rect">
            <a:avLst/>
          </a:prstGeom>
        </p:spPr>
        <p:txBody>
          <a:bodyPr anchor="t" rtlCol="false" tIns="0" lIns="0" bIns="0" rIns="0">
            <a:spAutoFit/>
          </a:bodyPr>
          <a:lstStyle/>
          <a:p>
            <a:pPr algn="just">
              <a:lnSpc>
                <a:spcPts val="5549"/>
              </a:lnSpc>
            </a:pPr>
            <a:r>
              <a:rPr lang="en-US" sz="3963">
                <a:solidFill>
                  <a:srgbClr val="000000"/>
                </a:solidFill>
                <a:latin typeface="Canva Sans Bold"/>
              </a:rPr>
              <a:t>Ensuring that projects are delivered on time and within budget is critical. KPIs related to project timelines, milestones achieved, and adherence to budgets are important.</a:t>
            </a:r>
          </a:p>
        </p:txBody>
      </p:sp>
      <p:sp>
        <p:nvSpPr>
          <p:cNvPr name="TextBox 6" id="6"/>
          <p:cNvSpPr txBox="true"/>
          <p:nvPr/>
        </p:nvSpPr>
        <p:spPr>
          <a:xfrm rot="0">
            <a:off x="747031" y="6600694"/>
            <a:ext cx="6728763" cy="887095"/>
          </a:xfrm>
          <a:prstGeom prst="rect">
            <a:avLst/>
          </a:prstGeom>
        </p:spPr>
        <p:txBody>
          <a:bodyPr anchor="t" rtlCol="false" tIns="0" lIns="0" bIns="0" rIns="0">
            <a:spAutoFit/>
          </a:bodyPr>
          <a:lstStyle/>
          <a:p>
            <a:pPr algn="ctr">
              <a:lnSpc>
                <a:spcPts val="7279"/>
              </a:lnSpc>
            </a:pPr>
            <a:r>
              <a:rPr lang="en-US" sz="5199" u="sng">
                <a:solidFill>
                  <a:srgbClr val="A20E20"/>
                </a:solidFill>
                <a:latin typeface="Canva Sans Bold"/>
              </a:rPr>
              <a:t>Employee Utilization</a:t>
            </a:r>
          </a:p>
        </p:txBody>
      </p:sp>
      <p:sp>
        <p:nvSpPr>
          <p:cNvPr name="TextBox 7" id="7"/>
          <p:cNvSpPr txBox="true"/>
          <p:nvPr/>
        </p:nvSpPr>
        <p:spPr>
          <a:xfrm rot="0">
            <a:off x="747031" y="7764014"/>
            <a:ext cx="16023939" cy="1359217"/>
          </a:xfrm>
          <a:prstGeom prst="rect">
            <a:avLst/>
          </a:prstGeom>
        </p:spPr>
        <p:txBody>
          <a:bodyPr anchor="t" rtlCol="false" tIns="0" lIns="0" bIns="0" rIns="0">
            <a:spAutoFit/>
          </a:bodyPr>
          <a:lstStyle/>
          <a:p>
            <a:pPr algn="just">
              <a:lnSpc>
                <a:spcPts val="5459"/>
              </a:lnSpc>
            </a:pPr>
            <a:r>
              <a:rPr lang="en-US" sz="3899">
                <a:solidFill>
                  <a:srgbClr val="000000"/>
                </a:solidFill>
                <a:latin typeface="Canva Sans Bold"/>
              </a:rPr>
              <a:t>Tracking how effectively employees are utilized on projects helps in optimizing resource allocation and improving productivity.</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12958" y="197803"/>
            <a:ext cx="12626254" cy="1193800"/>
          </a:xfrm>
          <a:prstGeom prst="rect">
            <a:avLst/>
          </a:prstGeom>
        </p:spPr>
        <p:txBody>
          <a:bodyPr anchor="t" rtlCol="false" tIns="0" lIns="0" bIns="0" rIns="0">
            <a:spAutoFit/>
          </a:bodyPr>
          <a:lstStyle/>
          <a:p>
            <a:pPr algn="ctr">
              <a:lnSpc>
                <a:spcPts val="9799"/>
              </a:lnSpc>
            </a:pPr>
            <a:r>
              <a:rPr lang="en-US" sz="6999" u="sng">
                <a:solidFill>
                  <a:srgbClr val="000000"/>
                </a:solidFill>
                <a:latin typeface="Canva Sans Bold"/>
              </a:rPr>
              <a:t>Buyer’s /Audience’s Persona:</a:t>
            </a:r>
          </a:p>
        </p:txBody>
      </p:sp>
      <p:sp>
        <p:nvSpPr>
          <p:cNvPr name="TextBox 3" id="3"/>
          <p:cNvSpPr txBox="true"/>
          <p:nvPr/>
        </p:nvSpPr>
        <p:spPr>
          <a:xfrm rot="0">
            <a:off x="580486" y="1315403"/>
            <a:ext cx="16678814" cy="2160214"/>
          </a:xfrm>
          <a:prstGeom prst="rect">
            <a:avLst/>
          </a:prstGeom>
        </p:spPr>
        <p:txBody>
          <a:bodyPr anchor="t" rtlCol="false" tIns="0" lIns="0" bIns="0" rIns="0">
            <a:spAutoFit/>
          </a:bodyPr>
          <a:lstStyle/>
          <a:p>
            <a:pPr algn="just">
              <a:lnSpc>
                <a:spcPts val="5752"/>
              </a:lnSpc>
            </a:pPr>
            <a:r>
              <a:rPr lang="en-US" sz="4108">
                <a:solidFill>
                  <a:srgbClr val="000000"/>
                </a:solidFill>
                <a:latin typeface="Canva Sans Bold"/>
              </a:rPr>
              <a:t>Tech Mahindra caters to a diverse range of buyers, primarily focusing on businesses and organizations rather than individual consumers. Their audience personas typically include:</a:t>
            </a:r>
          </a:p>
        </p:txBody>
      </p:sp>
      <p:sp>
        <p:nvSpPr>
          <p:cNvPr name="TextBox 4" id="4"/>
          <p:cNvSpPr txBox="true"/>
          <p:nvPr/>
        </p:nvSpPr>
        <p:spPr>
          <a:xfrm rot="0">
            <a:off x="66540" y="4256405"/>
            <a:ext cx="1161216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Enterprises and Corpora Dr notions:</a:t>
            </a:r>
          </a:p>
        </p:txBody>
      </p:sp>
      <p:sp>
        <p:nvSpPr>
          <p:cNvPr name="TextBox 5" id="5"/>
          <p:cNvSpPr txBox="true"/>
          <p:nvPr/>
        </p:nvSpPr>
        <p:spPr>
          <a:xfrm rot="0">
            <a:off x="382975" y="3292372"/>
            <a:ext cx="8943109" cy="811530"/>
          </a:xfrm>
          <a:prstGeom prst="rect">
            <a:avLst/>
          </a:prstGeom>
        </p:spPr>
        <p:txBody>
          <a:bodyPr anchor="t" rtlCol="false" tIns="0" lIns="0" bIns="0" rIns="0">
            <a:spAutoFit/>
          </a:bodyPr>
          <a:lstStyle/>
          <a:p>
            <a:pPr algn="ctr">
              <a:lnSpc>
                <a:spcPts val="6719"/>
              </a:lnSpc>
            </a:pPr>
            <a:r>
              <a:rPr lang="en-US" sz="4800" u="sng">
                <a:solidFill>
                  <a:srgbClr val="0E18A2"/>
                </a:solidFill>
                <a:latin typeface="Canva Sans Bold"/>
              </a:rPr>
              <a:t>Enterprises and Corporations:</a:t>
            </a:r>
          </a:p>
        </p:txBody>
      </p:sp>
      <p:sp>
        <p:nvSpPr>
          <p:cNvPr name="TextBox 6" id="6"/>
          <p:cNvSpPr txBox="true"/>
          <p:nvPr/>
        </p:nvSpPr>
        <p:spPr>
          <a:xfrm rot="0">
            <a:off x="580486" y="4037227"/>
            <a:ext cx="17259300" cy="3296801"/>
          </a:xfrm>
          <a:prstGeom prst="rect">
            <a:avLst/>
          </a:prstGeom>
        </p:spPr>
        <p:txBody>
          <a:bodyPr anchor="t" rtlCol="false" tIns="0" lIns="0" bIns="0" rIns="0">
            <a:spAutoFit/>
          </a:bodyPr>
          <a:lstStyle/>
          <a:p>
            <a:pPr algn="just">
              <a:lnSpc>
                <a:spcPts val="5284"/>
              </a:lnSpc>
            </a:pPr>
            <a:r>
              <a:rPr lang="en-US" sz="3774">
                <a:solidFill>
                  <a:srgbClr val="000000"/>
                </a:solidFill>
                <a:latin typeface="Canva Sans Bold"/>
              </a:rPr>
              <a:t>Tech Mahindra serves large enterprises and corporations across various industries such as telecommunications, healthcare, banking, retail, and manufacturing. Their buyers within these organizations are often C-suite executives, IT directors, and department heads who are looking for digital transformation solutions, IT services, consulting, and outsourcing.</a:t>
            </a:r>
          </a:p>
        </p:txBody>
      </p:sp>
      <p:sp>
        <p:nvSpPr>
          <p:cNvPr name="TextBox 7" id="7"/>
          <p:cNvSpPr txBox="true"/>
          <p:nvPr/>
        </p:nvSpPr>
        <p:spPr>
          <a:xfrm rot="0">
            <a:off x="241075" y="7440827"/>
            <a:ext cx="9226911" cy="795020"/>
          </a:xfrm>
          <a:prstGeom prst="rect">
            <a:avLst/>
          </a:prstGeom>
        </p:spPr>
        <p:txBody>
          <a:bodyPr anchor="t" rtlCol="false" tIns="0" lIns="0" bIns="0" rIns="0">
            <a:spAutoFit/>
          </a:bodyPr>
          <a:lstStyle/>
          <a:p>
            <a:pPr algn="ctr">
              <a:lnSpc>
                <a:spcPts val="6580"/>
              </a:lnSpc>
            </a:pPr>
            <a:r>
              <a:rPr lang="en-US" sz="4700" u="sng">
                <a:solidFill>
                  <a:srgbClr val="A20E20"/>
                </a:solidFill>
                <a:latin typeface="Canva Sans Bold"/>
              </a:rPr>
              <a:t>Telecommunication Companies</a:t>
            </a:r>
          </a:p>
        </p:txBody>
      </p:sp>
      <p:sp>
        <p:nvSpPr>
          <p:cNvPr name="TextBox 8" id="8"/>
          <p:cNvSpPr txBox="true"/>
          <p:nvPr/>
        </p:nvSpPr>
        <p:spPr>
          <a:xfrm rot="0">
            <a:off x="580486" y="8229759"/>
            <a:ext cx="16678814" cy="1971358"/>
          </a:xfrm>
          <a:prstGeom prst="rect">
            <a:avLst/>
          </a:prstGeom>
        </p:spPr>
        <p:txBody>
          <a:bodyPr anchor="t" rtlCol="false" tIns="0" lIns="0" bIns="0" rIns="0">
            <a:spAutoFit/>
          </a:bodyPr>
          <a:lstStyle/>
          <a:p>
            <a:pPr algn="just">
              <a:lnSpc>
                <a:spcPts val="5234"/>
              </a:lnSpc>
            </a:pPr>
            <a:r>
              <a:rPr lang="en-US" sz="3739">
                <a:solidFill>
                  <a:srgbClr val="000000"/>
                </a:solidFill>
                <a:latin typeface="Canva Sans Bold"/>
              </a:rPr>
              <a:t>Given its strong roots in the telecommunications sector, Tech Mahindra targets telecom companies looking for services like network transaction,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DAGDb-_3zpk</dc:identifier>
  <dcterms:modified xsi:type="dcterms:W3CDTF">2011-08-01T06:04:30Z</dcterms:modified>
  <cp:revision>1</cp:revision>
  <dc:title>Blank Company Profile Business Presentation in Red Maroon White Geometric Style</dc:title>
</cp:coreProperties>
</file>